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332" r:id="rId5"/>
    <p:sldId id="333" r:id="rId6"/>
    <p:sldId id="334" r:id="rId7"/>
    <p:sldId id="266" r:id="rId8"/>
    <p:sldId id="267" r:id="rId9"/>
    <p:sldId id="335" r:id="rId10"/>
    <p:sldId id="336" r:id="rId11"/>
    <p:sldId id="33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391" r:id="rId28"/>
    <p:sldId id="392" r:id="rId29"/>
    <p:sldId id="39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76" r:id="rId48"/>
    <p:sldId id="377" r:id="rId49"/>
    <p:sldId id="378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13" r:id="rId76"/>
    <p:sldId id="314" r:id="rId77"/>
    <p:sldId id="375" r:id="rId78"/>
    <p:sldId id="379" r:id="rId79"/>
    <p:sldId id="380" r:id="rId80"/>
    <p:sldId id="381" r:id="rId81"/>
    <p:sldId id="386" r:id="rId82"/>
    <p:sldId id="382" r:id="rId83"/>
    <p:sldId id="383" r:id="rId84"/>
    <p:sldId id="387" r:id="rId85"/>
    <p:sldId id="384" r:id="rId86"/>
    <p:sldId id="388" r:id="rId87"/>
    <p:sldId id="389" r:id="rId88"/>
    <p:sldId id="385" r:id="rId89"/>
    <p:sldId id="390" r:id="rId90"/>
    <p:sldId id="316" r:id="rId91"/>
    <p:sldId id="353" r:id="rId92"/>
    <p:sldId id="355" r:id="rId93"/>
    <p:sldId id="319" r:id="rId94"/>
    <p:sldId id="317" r:id="rId95"/>
    <p:sldId id="318" r:id="rId96"/>
    <p:sldId id="354" r:id="rId97"/>
    <p:sldId id="356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57" r:id="rId114"/>
    <p:sldId id="358" r:id="rId115"/>
    <p:sldId id="359" r:id="rId116"/>
    <p:sldId id="321" r:id="rId117"/>
    <p:sldId id="322" r:id="rId118"/>
    <p:sldId id="323" r:id="rId119"/>
    <p:sldId id="324" r:id="rId120"/>
    <p:sldId id="325" r:id="rId121"/>
    <p:sldId id="326" r:id="rId122"/>
    <p:sldId id="327" r:id="rId123"/>
    <p:sldId id="328" r:id="rId124"/>
    <p:sldId id="329" r:id="rId125"/>
    <p:sldId id="330" r:id="rId126"/>
    <p:sldId id="331" r:id="rId1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тон Сафронов" initials="АИ" lastIdx="1" clrIdx="0">
    <p:extLst>
      <p:ext uri="{19B8F6BF-5375-455C-9EA6-DF929625EA0E}">
        <p15:presenceInfo xmlns:p15="http://schemas.microsoft.com/office/powerpoint/2012/main" userId="80c612467c1191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4AB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19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34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19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96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80228" y="1543621"/>
            <a:ext cx="3614420" cy="3538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75F92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19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9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D3E1C-FFC1-4ED0-9226-AE43AC882B8A}" type="datetimeFigureOut">
              <a:rPr lang="ru-RU" smtClean="0"/>
              <a:pPr/>
              <a:t>10.09.2023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F77FF-71ED-4FC5-8B98-92A6708B199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topolyan.com/w3c/css3-mediaqueries-ru.html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host.ru/css/m.cs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программирование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5302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«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</a:t>
            </a:r>
            <a:r>
              <a:rPr lang="en-US" sz="1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ru-RU" sz="1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9" y="1340768"/>
            <a:ext cx="8567678" cy="4355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79512" y="62068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FOUNTAIN </a:t>
            </a:r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KISS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Jeremy Carlson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совсем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«не важно».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Допишем ещё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 такое же свойство.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.content .title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 !important;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!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снова становится красным.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Потому что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возникает конфликт двух </a:t>
            </a:r>
            <a:r>
              <a:rPr lang="ru-RU" b="1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b="1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решается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сравнением весов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селекторов.</a:t>
            </a:r>
          </a:p>
        </p:txBody>
      </p:sp>
    </p:spTree>
    <p:extLst>
      <p:ext uri="{BB962C8B-B14F-4D97-AF65-F5344CB8AC3E}">
        <p14:creationId xmlns:p14="http://schemas.microsoft.com/office/powerpoint/2010/main" val="1494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Некорректное использование свойства: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«Хм,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указан же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“красный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 Почему заголовок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красный?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Пусть будет так!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.title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 !important;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«Отлично! Красный!»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точно ли отлично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36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Такой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подход плох как минимум потому, что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 переопределены бездумно. 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Скорее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всего, вес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оказался просто недостаточным и, написав чуть более точный и «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тяжелый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селектор,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было бы решить проблему. 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получается с </a:t>
            </a:r>
            <a:r>
              <a:rPr lang="ru-RU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en-US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жёстко переопределены стили. 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хорошо, если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известны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места, где использовался этот класс, но если это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нет,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может оказаться работоспособным только в одном месте и неисправным во всех остальных.</a:t>
            </a:r>
          </a:p>
        </p:txBody>
      </p:sp>
    </p:spTree>
    <p:extLst>
      <p:ext uri="{BB962C8B-B14F-4D97-AF65-F5344CB8AC3E}">
        <p14:creationId xmlns:p14="http://schemas.microsoft.com/office/powerpoint/2010/main" val="8597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0040" y="764704"/>
            <a:ext cx="8424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 для быстрой отладки (</a:t>
            </a:r>
            <a:r>
              <a:rPr lang="ru-RU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hotfix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«Использую !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тогда,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нужно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быстро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пофиксить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проблему и некогда разбираться в коде, который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составлен кем-то ещё и очень плохо»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всегда «срочные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и их,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правило, никто и никогда не доделает, так это и оставив.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использовании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«плохой чужой код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становится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ещё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хуже.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значит «быстро»? Разве узнать необходимый вес селектора для переопределения так сложно и долго?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 находится недалеко – в </a:t>
            </a:r>
            <a:r>
              <a:rPr lang="en-US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DevTools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браузера.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0040" y="76470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Исследуем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элемент, который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изменить. Его текущий цвет –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чёрный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узнать, по какому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селектору был назначен этот цвет?</a:t>
            </a:r>
          </a:p>
        </p:txBody>
      </p:sp>
      <p:pic>
        <p:nvPicPr>
          <p:cNvPr id="5" name="Рисунок 4" descr="Скриншот веб-инспектора с примером инспектирования цвета у элем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992888" cy="4800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1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0040" y="76470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Посредством этого же селектора необходимо попробовать назначить новый цвет.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 descr="Скриншот веб-инспектора с примером инспектирования цвета у элем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01" y="1628800"/>
            <a:ext cx="7277213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5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0040" y="620688"/>
            <a:ext cx="8424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Сторонние решения и чужой код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«Использую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когда переопределяю стили сторонних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библиотек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плагинов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S»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 чуть ближе к правде, но только если его чуть более точно сформулировать.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такой форме он неправильный, потому как стили сторонних файлов можно перезаписывать точно так же, как и свои, просто дописывая их после подключения чужих стилей и повышая вес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селектора.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Однако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некоторых случаях этот ответ «попадает» в вопрос.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если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странице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подключён слайдер,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который реализован так, что при переключении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слайда посредством 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перезаписываются значения некоторых свойств в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65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pic>
        <p:nvPicPr>
          <p:cNvPr id="5" name="Рисунок 4" descr="Скриншот веб-инспетора с динамическим изменением стилей у элемент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72" y="692696"/>
            <a:ext cx="7104671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44016" y="4509120"/>
            <a:ext cx="8892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 ставится задача переопределения этих свойств,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проигнорировав изменения самого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плагина.</a:t>
            </a:r>
          </a:p>
          <a:p>
            <a:pPr algn="just"/>
            <a:endParaRPr lang="ru-RU" dirty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i="1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JS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может переназначать значения свойств только с помощью 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inline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-стилей. То есть фактически любые свойства, изменённые у элемента с помощью 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JavaScript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, будут просто записаны в атрибут 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style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 С точки зрения механизма специфичности, эти стили более приоритетные, и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повышением веса селектора не приведут к решению задачи.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92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26268" y="548680"/>
            <a:ext cx="889248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Это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именно тот первый случай, в котором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не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обойтись без </a:t>
            </a:r>
            <a:r>
              <a:rPr lang="ru-RU" i="1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Если требуется переопределение </a:t>
            </a: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инлайновых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стилей, то поможет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только </a:t>
            </a:r>
            <a:r>
              <a:rPr lang="ru-RU" i="1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Приоритетность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стилей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с выставленным значением свойства выше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, чем приоритетность </a:t>
            </a: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инлайн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-стилей. </a:t>
            </a:r>
          </a:p>
          <a:p>
            <a:pPr algn="just"/>
            <a:endParaRPr lang="ru-RU" dirty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Если возникла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необходимость перезаписывать </a:t>
            </a:r>
            <a:r>
              <a:rPr lang="ru-RU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инлайновые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стили, то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без вариантов следует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использовать 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mportant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 благо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Рассмотрим ещё один случай, который иногда применяют в коде различных библиотек 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плагинов.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открыть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исходный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-код библиотеки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там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разработчики библиотеки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прибегают к использованию 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Возможно, им тоже просто нужно было быстро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внести правки,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они так поступили (сарказм),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вообще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говоря, этому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есть более подходящее объяснение. В этом случае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используются «во благо». Таким образом разработчики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«защищают» свой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код.</a:t>
            </a:r>
          </a:p>
        </p:txBody>
      </p:sp>
    </p:spTree>
    <p:extLst>
      <p:ext uri="{BB962C8B-B14F-4D97-AF65-F5344CB8AC3E}">
        <p14:creationId xmlns:p14="http://schemas.microsoft.com/office/powerpoint/2010/main" val="3207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548680"/>
            <a:ext cx="889248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Дело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том,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при подключении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своему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сайту библиотеки, можно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переопределять её исходные стили. Таким образом, разработчики перестраховались, и сломать поведение их кода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окажется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сложнее,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отсутствует представление о специфичности. 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понимание, всё же, имеется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переопределить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исходный 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 указанием в собственных, авторских стилях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тоже с 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 с более «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тяжелым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селектором.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Таким образом, этой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случай,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без 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нельзя обойтись.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нужно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переопределить </a:t>
            </a:r>
            <a:r>
              <a:rPr lang="ru-RU" i="1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!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(авторский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из сторонней библиотеки), 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поможет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только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поэтому некорректно говорить: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«Использую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когда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нужно переопределить стили сторонних библиотек», </a:t>
            </a:r>
            <a:endParaRPr lang="ru-RU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правильнее сказать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«Использую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когда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нужно переопределить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inline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-стили или другие 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И совсем не важно откуда эти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4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3" y="1268760"/>
            <a:ext cx="8654449" cy="4413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107504" y="620688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ROBOT NAMED </a:t>
            </a:r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JIMMY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meltmedia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26268" y="548680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Хелперы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Существуют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ещё случаи, в которых использование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будет допустимым, хоть, возможно,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вполне уместным.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Иногда бывают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необходимы вспомогательные универсальные классы, которые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коде с целью повторного использования кода и некоторого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упрощения.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создаётся некоторый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который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будет применяться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различным элементам на странице, тем самым обозначая их важность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0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4016" y="548680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Предполагается, что применение этого класса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любому элементу,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гарантированно сделает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в этом элементе красным.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 элемента могут быть более приоритетные стили, записанные по более точному селектору, 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тогда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из класса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затеряется. 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таком случае,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классхелпер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обуславливает большую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универсальность, поскольку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цвет, применяемый в этом классе, будет более приоритетным.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Однако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сказать, что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это, однозначно,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хорошо, –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затруднительно. Это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делает стили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приоритетными, но все равно не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гарантирует 100%-ой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работы, поскольку этот хелпер может столкнуться с другим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и все равно всё пойдёт не по плану.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потом, когда окажется, что все же в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определённом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случае этот класс должен делать текст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«не таким уж и красным»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сразу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потребуется ввод нового селектора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повторением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26268" y="548680"/>
            <a:ext cx="889248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всё-таки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применять 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Инсайты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Правильно и нормально использовать 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когда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требуется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переопределить </a:t>
            </a:r>
            <a:r>
              <a:rPr lang="ru-RU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inline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-стили или другие 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следовать этому правилу, то выходит, что в обычной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вёрстке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особенно если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страница создаётся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нуля,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возникает необходимости использовать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вплоть до того момента,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пока не подключаются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сторонние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решения. Но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даже это,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было показано ранее,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обязательно приводит к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их использованию.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Современные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методологии вроде БЭМ тоже диктуют свои правила, в которых использование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инлайновых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стилей или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будет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неуместно.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нужен не потому, что он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обуславливает «кривой код»,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просто потому, что в большинстве случаев можно обойтись без него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Аналогично оператору </a:t>
            </a:r>
            <a:r>
              <a:rPr lang="en-US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goto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структурном программировании.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исключения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сводятся к не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типовым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случаям. Например,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создаётся авторская библиотека,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плагин или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браузерное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расширение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нужно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некоторое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приоритетное поведение конкретных стилей.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это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регулярное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практике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Корректный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 справиться со специфичностью –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отказаться от возни с ней и построить систему стилей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таким образом,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у всех селекторов была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единая, одна и та же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Например, это достигается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БЭМ-классов (БЭМ – блок, элемент, модификатор).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&lt;div class="tomato plum"&gt;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Некоторый текст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указать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классы в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порядке: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сначала 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tomato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потом 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 текст будет сливовый (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.tomato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tomato;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35896" y="558924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.plum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95350" lvl="1" algn="just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plum;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практике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0040" y="632152"/>
            <a:ext cx="84249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поменять классы в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местами, 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"победит"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последний, и текст станет томатным: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.plum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plum;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.tomato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tomato;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 если нарастить класс 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tomato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им самим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же, 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 выиграет в любом порядке: текст будет томатным.</a:t>
            </a: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tomato.tomato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tomato;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35896" y="5655359"/>
            <a:ext cx="2664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.plum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plum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136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практике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0040" y="632152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Инсайт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(вывод):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класс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продолжать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наращивать самим собой,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пока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веса специфичности не станет хватать для решения поставленной задачи.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Понимание концепции специфичности очень важно для понимания общего механизма вычисления стилей браузерами.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как правило, если проект написан хорошо,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потребуется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перебивать селекторы более специфичными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возникает потребность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перебить существующие стили более специфичным селектором, то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прибегнуть к отладке на предмет поиска первопричины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проблемы, а не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бездумно повышать веса селекторов и закреплять нелинейный </a:t>
            </a:r>
            <a:r>
              <a:rPr lang="ru-RU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43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708" y="1113131"/>
            <a:ext cx="8229600" cy="5442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214629" indent="0" algn="just">
              <a:lnSpc>
                <a:spcPct val="100000"/>
              </a:lnSpc>
              <a:spcBef>
                <a:spcPts val="105"/>
              </a:spcBef>
              <a:buNone/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 запросы позволяют использовать  особые 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-стили для конкретных устройств  вывода. 2 </a:t>
            </a: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варианта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ния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214629" indent="0" algn="just">
              <a:lnSpc>
                <a:spcPct val="100000"/>
              </a:lnSpc>
              <a:spcBef>
                <a:spcPts val="105"/>
              </a:spcBef>
              <a:buNone/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" marR="5080" indent="0" algn="just">
              <a:lnSpc>
                <a:spcPct val="100000"/>
              </a:lnSpc>
              <a:spcBef>
                <a:spcPts val="770"/>
              </a:spcBef>
              <a:buNone/>
              <a:tabLst>
                <a:tab pos="529590" algn="l"/>
                <a:tab pos="530225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="stylesheet"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="print.css" 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media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="print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24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" marR="5080" indent="0" algn="just">
              <a:lnSpc>
                <a:spcPct val="100000"/>
              </a:lnSpc>
              <a:spcBef>
                <a:spcPts val="770"/>
              </a:spcBef>
              <a:buNone/>
              <a:tabLst>
                <a:tab pos="529590" algn="l"/>
                <a:tab pos="530225" algn="l"/>
              </a:tabLst>
            </a:pPr>
            <a:endParaRPr sz="2400" b="1" kern="0" dirty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" indent="0" algn="just">
              <a:lnSpc>
                <a:spcPct val="100000"/>
              </a:lnSpc>
              <a:spcBef>
                <a:spcPts val="770"/>
              </a:spcBef>
              <a:buNone/>
              <a:tabLst>
                <a:tab pos="529590" algn="l"/>
                <a:tab pos="530225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 screen </a:t>
            </a:r>
            <a:endParaRPr lang="ru-RU" sz="24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" indent="0" algn="just">
              <a:lnSpc>
                <a:spcPct val="100000"/>
              </a:lnSpc>
              <a:spcBef>
                <a:spcPts val="770"/>
              </a:spcBef>
              <a:buNone/>
              <a:tabLst>
                <a:tab pos="529590" algn="l"/>
                <a:tab pos="53022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2788" indent="0" algn="just">
              <a:lnSpc>
                <a:spcPct val="100000"/>
              </a:lnSpc>
              <a:buNone/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{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sans-serif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85"/>
              </a:spcBef>
              <a:buNone/>
            </a:pPr>
            <a:endParaRPr lang="ru-RU" sz="2000" kern="0" dirty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 algn="just">
              <a:lnSpc>
                <a:spcPct val="100000"/>
              </a:lnSpc>
              <a:spcBef>
                <a:spcPts val="685"/>
              </a:spcBef>
              <a:buNone/>
            </a:pPr>
            <a:r>
              <a:rPr sz="20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</a:t>
            </a:r>
            <a:r>
              <a:rPr sz="20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://topolyan.com/w3c/css3-mediaqueries-ru.html</a:t>
            </a:r>
            <a:endParaRPr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Медиа-запросы – аппаратно-зависимые стили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150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1534490"/>
            <a:ext cx="8424936" cy="32110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Aural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речевые синтезаторы</a:t>
            </a:r>
          </a:p>
          <a:p>
            <a:pPr marL="12065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Braille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устройства чтения азбуки Брайля</a:t>
            </a:r>
          </a:p>
          <a:p>
            <a:pPr marL="12065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Embossed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устройства печати азбуки Брайля</a:t>
            </a:r>
          </a:p>
          <a:p>
            <a:pPr marL="12065" marR="1297940" algn="just">
              <a:lnSpc>
                <a:spcPts val="2690"/>
              </a:lnSpc>
              <a:spcBef>
                <a:spcPts val="650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Handheld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переносимые портативные  устройства</a:t>
            </a:r>
          </a:p>
          <a:p>
            <a:pPr marL="12065" marR="5080" algn="just">
              <a:lnSpc>
                <a:spcPct val="80000"/>
              </a:lnSpc>
              <a:spcBef>
                <a:spcPts val="695"/>
              </a:spcBef>
              <a:tabLst>
                <a:tab pos="355600" algn="l"/>
                <a:tab pos="356235" algn="l"/>
              </a:tabLst>
            </a:pPr>
            <a:r>
              <a:rPr sz="2800" b="1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  <a:r>
              <a:rPr sz="28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страничные непрозрачные материалы и  документы, просматриваемые на экране в  режиме предварительного просмотра печати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Типы устройств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0867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1513788"/>
            <a:ext cx="8424936" cy="344517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484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Projection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настенные презентации</a:t>
            </a:r>
          </a:p>
          <a:p>
            <a:pPr marL="12065" algn="just">
              <a:lnSpc>
                <a:spcPct val="100000"/>
              </a:lnSpc>
              <a:spcBef>
                <a:spcPts val="384"/>
              </a:spcBef>
              <a:tabLst>
                <a:tab pos="355600" algn="l"/>
                <a:tab pos="356235" algn="l"/>
              </a:tabLst>
            </a:pPr>
            <a:r>
              <a:rPr sz="2800" b="1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</a:t>
            </a:r>
            <a:r>
              <a:rPr sz="28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цветные дисплеи</a:t>
            </a:r>
          </a:p>
          <a:p>
            <a:pPr marL="12065" marR="682625" algn="just">
              <a:lnSpc>
                <a:spcPts val="3460"/>
              </a:lnSpc>
              <a:spcBef>
                <a:spcPts val="815"/>
              </a:spcBef>
              <a:tabLst>
                <a:tab pos="355600" algn="l"/>
                <a:tab pos="356235" algn="l"/>
              </a:tabLst>
            </a:pPr>
            <a:r>
              <a:rPr sz="2800" i="1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800" i="1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eleTYpe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устройства,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использующие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набор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символов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фиксированной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шириной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algn="just">
              <a:lnSpc>
                <a:spcPct val="100000"/>
              </a:lnSpc>
              <a:spcBef>
                <a:spcPts val="330"/>
              </a:spcBef>
              <a:tabLst>
                <a:tab pos="355600" algn="l"/>
                <a:tab pos="356235" algn="l"/>
              </a:tabLst>
            </a:pP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устройства типа телевизора</a:t>
            </a:r>
          </a:p>
          <a:p>
            <a:pPr marL="12065" marR="5080" algn="just">
              <a:lnSpc>
                <a:spcPts val="3460"/>
              </a:lnSpc>
              <a:spcBef>
                <a:spcPts val="820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используется по умолчанию для всех  устройств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Типы устройств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2975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908720"/>
            <a:ext cx="3528392" cy="39497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color:silver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background:black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font-size:small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a:link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color:yellow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screen.css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707904" y="836712"/>
            <a:ext cx="5328592" cy="5824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a:visited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color:white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h1,h2,h3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padding-bottom:1px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border-bottom:1px 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 grey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margin:0px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800" b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forprint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display:none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3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84325" y="1919811"/>
            <a:ext cx="6159500" cy="1801495"/>
            <a:chOff x="1584325" y="2803525"/>
            <a:chExt cx="6159500" cy="1801495"/>
          </a:xfrm>
        </p:grpSpPr>
        <p:sp>
          <p:nvSpPr>
            <p:cNvPr id="4" name="object 4"/>
            <p:cNvSpPr/>
            <p:nvPr/>
          </p:nvSpPr>
          <p:spPr>
            <a:xfrm>
              <a:off x="1584325" y="3424555"/>
              <a:ext cx="2991485" cy="1165225"/>
            </a:xfrm>
            <a:custGeom>
              <a:avLst/>
              <a:gdLst/>
              <a:ahLst/>
              <a:cxnLst/>
              <a:rect l="l" t="t" r="r" b="b"/>
              <a:pathLst>
                <a:path w="2991485" h="1165225">
                  <a:moveTo>
                    <a:pt x="57404" y="1093978"/>
                  </a:moveTo>
                  <a:lnTo>
                    <a:pt x="0" y="1156970"/>
                  </a:lnTo>
                  <a:lnTo>
                    <a:pt x="84836" y="1165098"/>
                  </a:lnTo>
                  <a:lnTo>
                    <a:pt x="74597" y="1138555"/>
                  </a:lnTo>
                  <a:lnTo>
                    <a:pt x="60960" y="1138555"/>
                  </a:lnTo>
                  <a:lnTo>
                    <a:pt x="57531" y="1129665"/>
                  </a:lnTo>
                  <a:lnTo>
                    <a:pt x="69403" y="1125087"/>
                  </a:lnTo>
                  <a:lnTo>
                    <a:pt x="57404" y="1093978"/>
                  </a:lnTo>
                  <a:close/>
                </a:path>
                <a:path w="2991485" h="1165225">
                  <a:moveTo>
                    <a:pt x="69403" y="1125087"/>
                  </a:moveTo>
                  <a:lnTo>
                    <a:pt x="57531" y="1129665"/>
                  </a:lnTo>
                  <a:lnTo>
                    <a:pt x="60960" y="1138555"/>
                  </a:lnTo>
                  <a:lnTo>
                    <a:pt x="72832" y="1133977"/>
                  </a:lnTo>
                  <a:lnTo>
                    <a:pt x="69403" y="1125087"/>
                  </a:lnTo>
                  <a:close/>
                </a:path>
                <a:path w="2991485" h="1165225">
                  <a:moveTo>
                    <a:pt x="72832" y="1133977"/>
                  </a:moveTo>
                  <a:lnTo>
                    <a:pt x="60960" y="1138555"/>
                  </a:lnTo>
                  <a:lnTo>
                    <a:pt x="74597" y="1138555"/>
                  </a:lnTo>
                  <a:lnTo>
                    <a:pt x="72832" y="1133977"/>
                  </a:lnTo>
                  <a:close/>
                </a:path>
                <a:path w="2991485" h="1165225">
                  <a:moveTo>
                    <a:pt x="2987548" y="0"/>
                  </a:moveTo>
                  <a:lnTo>
                    <a:pt x="69403" y="1125087"/>
                  </a:lnTo>
                  <a:lnTo>
                    <a:pt x="72832" y="1133977"/>
                  </a:lnTo>
                  <a:lnTo>
                    <a:pt x="2990977" y="8890"/>
                  </a:lnTo>
                  <a:lnTo>
                    <a:pt x="2987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84325" y="2803524"/>
              <a:ext cx="6159500" cy="1801495"/>
            </a:xfrm>
            <a:custGeom>
              <a:avLst/>
              <a:gdLst/>
              <a:ahLst/>
              <a:cxnLst/>
              <a:rect l="l" t="t" r="r" b="b"/>
              <a:pathLst>
                <a:path w="6159500" h="1801495">
                  <a:moveTo>
                    <a:pt x="6159373" y="626364"/>
                  </a:moveTo>
                  <a:lnTo>
                    <a:pt x="6154737" y="625475"/>
                  </a:lnTo>
                  <a:lnTo>
                    <a:pt x="6156071" y="620903"/>
                  </a:lnTo>
                  <a:lnTo>
                    <a:pt x="4214469" y="31889"/>
                  </a:lnTo>
                  <a:lnTo>
                    <a:pt x="4215600" y="28194"/>
                  </a:lnTo>
                  <a:lnTo>
                    <a:pt x="4224147" y="0"/>
                  </a:lnTo>
                  <a:lnTo>
                    <a:pt x="4140200" y="14224"/>
                  </a:lnTo>
                  <a:lnTo>
                    <a:pt x="4202049" y="72898"/>
                  </a:lnTo>
                  <a:lnTo>
                    <a:pt x="4211713" y="41008"/>
                  </a:lnTo>
                  <a:lnTo>
                    <a:pt x="6134697" y="624382"/>
                  </a:lnTo>
                  <a:lnTo>
                    <a:pt x="74053" y="1759292"/>
                  </a:lnTo>
                  <a:lnTo>
                    <a:pt x="67945" y="1726565"/>
                  </a:lnTo>
                  <a:lnTo>
                    <a:pt x="0" y="1778000"/>
                  </a:lnTo>
                  <a:lnTo>
                    <a:pt x="81915" y="1801368"/>
                  </a:lnTo>
                  <a:lnTo>
                    <a:pt x="76238" y="1771015"/>
                  </a:lnTo>
                  <a:lnTo>
                    <a:pt x="75806" y="1768690"/>
                  </a:lnTo>
                  <a:lnTo>
                    <a:pt x="6098819" y="640803"/>
                  </a:lnTo>
                  <a:lnTo>
                    <a:pt x="3057614" y="1747507"/>
                  </a:lnTo>
                  <a:lnTo>
                    <a:pt x="3046222" y="1716151"/>
                  </a:lnTo>
                  <a:lnTo>
                    <a:pt x="2987675" y="1778000"/>
                  </a:lnTo>
                  <a:lnTo>
                    <a:pt x="3072257" y="1787779"/>
                  </a:lnTo>
                  <a:lnTo>
                    <a:pt x="3062414" y="1760728"/>
                  </a:lnTo>
                  <a:lnTo>
                    <a:pt x="3060852" y="1756422"/>
                  </a:lnTo>
                  <a:lnTo>
                    <a:pt x="6148578" y="632739"/>
                  </a:lnTo>
                  <a:lnTo>
                    <a:pt x="5949734" y="1702206"/>
                  </a:lnTo>
                  <a:lnTo>
                    <a:pt x="5916930" y="1696085"/>
                  </a:lnTo>
                  <a:lnTo>
                    <a:pt x="5940425" y="1778000"/>
                  </a:lnTo>
                  <a:lnTo>
                    <a:pt x="5987046" y="1716405"/>
                  </a:lnTo>
                  <a:lnTo>
                    <a:pt x="5991860" y="1710055"/>
                  </a:lnTo>
                  <a:lnTo>
                    <a:pt x="5958992" y="1703933"/>
                  </a:lnTo>
                  <a:lnTo>
                    <a:pt x="6159373" y="6263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21126" y="1321323"/>
            <a:ext cx="2303780" cy="1175963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1800" b="1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Фирма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5" algn="ctr">
              <a:lnSpc>
                <a:spcPct val="100000"/>
              </a:lnSpc>
            </a:pPr>
            <a:r>
              <a:rPr sz="1800" b="1" spc="-5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«Живые</a:t>
            </a:r>
            <a:r>
              <a:rPr sz="1800" b="1" spc="-30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b="1" spc="-5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цветы»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">
              <a:lnSpc>
                <a:spcPct val="100000"/>
              </a:lnSpc>
            </a:pPr>
            <a:r>
              <a:rPr lang="ru-RU" sz="1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</a:t>
            </a:r>
            <a:r>
              <a:rPr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ирма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9387" y="3697811"/>
            <a:ext cx="2808605" cy="34047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923290">
              <a:lnSpc>
                <a:spcPct val="100000"/>
              </a:lnSpc>
              <a:spcBef>
                <a:spcPts val="495"/>
              </a:spcBef>
            </a:pPr>
            <a:r>
              <a:rPr sz="1800" b="1" spc="-5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Каталог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3575" y="3697811"/>
            <a:ext cx="2736850" cy="34047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800" b="1" spc="-10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Цены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6325" y="3697811"/>
            <a:ext cx="2735580" cy="34047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814705">
              <a:lnSpc>
                <a:spcPct val="100000"/>
              </a:lnSpc>
              <a:spcBef>
                <a:spcPts val="495"/>
              </a:spcBef>
            </a:pPr>
            <a:r>
              <a:rPr sz="1800" b="1" spc="-5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Доставка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34027" y="1321323"/>
            <a:ext cx="4284980" cy="2384425"/>
            <a:chOff x="4534027" y="2205037"/>
            <a:chExt cx="4284980" cy="2384425"/>
          </a:xfrm>
        </p:grpSpPr>
        <p:sp>
          <p:nvSpPr>
            <p:cNvPr id="11" name="object 11"/>
            <p:cNvSpPr/>
            <p:nvPr/>
          </p:nvSpPr>
          <p:spPr>
            <a:xfrm>
              <a:off x="4534027" y="3424554"/>
              <a:ext cx="2990850" cy="1165225"/>
            </a:xfrm>
            <a:custGeom>
              <a:avLst/>
              <a:gdLst/>
              <a:ahLst/>
              <a:cxnLst/>
              <a:rect l="l" t="t" r="r" b="b"/>
              <a:pathLst>
                <a:path w="2990850" h="1165225">
                  <a:moveTo>
                    <a:pt x="2990723" y="1156970"/>
                  </a:moveTo>
                  <a:lnTo>
                    <a:pt x="2973844" y="1138301"/>
                  </a:lnTo>
                  <a:lnTo>
                    <a:pt x="2933573" y="1093724"/>
                  </a:lnTo>
                  <a:lnTo>
                    <a:pt x="2921457" y="1124788"/>
                  </a:lnTo>
                  <a:lnTo>
                    <a:pt x="41275" y="0"/>
                  </a:lnTo>
                  <a:lnTo>
                    <a:pt x="39560" y="4445"/>
                  </a:lnTo>
                  <a:lnTo>
                    <a:pt x="34798" y="4445"/>
                  </a:lnTo>
                  <a:lnTo>
                    <a:pt x="33286" y="1080770"/>
                  </a:lnTo>
                  <a:lnTo>
                    <a:pt x="0" y="1080770"/>
                  </a:lnTo>
                  <a:lnTo>
                    <a:pt x="37973" y="1156970"/>
                  </a:lnTo>
                  <a:lnTo>
                    <a:pt x="69824" y="1093470"/>
                  </a:lnTo>
                  <a:lnTo>
                    <a:pt x="76200" y="1080770"/>
                  </a:lnTo>
                  <a:lnTo>
                    <a:pt x="42811" y="1080770"/>
                  </a:lnTo>
                  <a:lnTo>
                    <a:pt x="44310" y="11417"/>
                  </a:lnTo>
                  <a:lnTo>
                    <a:pt x="2917990" y="1133665"/>
                  </a:lnTo>
                  <a:lnTo>
                    <a:pt x="2905887" y="1164717"/>
                  </a:lnTo>
                  <a:lnTo>
                    <a:pt x="2990723" y="1156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659626" y="2205037"/>
              <a:ext cx="2159000" cy="1224280"/>
            </a:xfrm>
            <a:custGeom>
              <a:avLst/>
              <a:gdLst/>
              <a:ahLst/>
              <a:cxnLst/>
              <a:rect l="l" t="t" r="r" b="b"/>
              <a:pathLst>
                <a:path w="2159000" h="1224279">
                  <a:moveTo>
                    <a:pt x="2159000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2159000" y="1223962"/>
                  </a:lnTo>
                  <a:lnTo>
                    <a:pt x="215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59626" y="1321323"/>
            <a:ext cx="2159000" cy="1170833"/>
          </a:xfrm>
          <a:prstGeom prst="rect">
            <a:avLst/>
          </a:prstGeom>
          <a:ln w="9525">
            <a:solidFill>
              <a:srgbClr val="0000FF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90"/>
              </a:spcBef>
            </a:pP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Заголовок: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зеленый,</a:t>
            </a:r>
            <a:r>
              <a:rPr sz="18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жирный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Фон: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075">
              <a:lnSpc>
                <a:spcPct val="100000"/>
              </a:lnSpc>
            </a:pP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светло-желтый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267" y="4296631"/>
            <a:ext cx="2507615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sz="18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каталоге</a:t>
            </a:r>
            <a:r>
              <a:rPr sz="1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фирмы</a:t>
            </a:r>
            <a:r>
              <a:rPr sz="1800" spc="-6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представлены…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82822" y="4296631"/>
            <a:ext cx="21437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Цены</a:t>
            </a:r>
            <a:r>
              <a:rPr lang="ru-RU" sz="1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невысоки</a:t>
            </a: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35953" y="4296631"/>
            <a:ext cx="192278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Цветы</a:t>
            </a:r>
            <a:r>
              <a:rPr sz="1800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будут</a:t>
            </a:r>
          </a:p>
          <a:p>
            <a:pPr marL="12700">
              <a:lnSpc>
                <a:spcPct val="100000"/>
              </a:lnSpc>
            </a:pPr>
            <a:r>
              <a:rPr sz="1800" spc="-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доставлены</a:t>
            </a:r>
            <a:r>
              <a:rPr sz="1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59622" y="980728"/>
            <a:ext cx="6546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u="heavy" spc="-55" dirty="0"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</a:t>
            </a:r>
            <a:endParaRPr sz="1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7108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5537" y="836712"/>
            <a:ext cx="4752528" cy="516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color:black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background:white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font-size:14pt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color:black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text-decoration:underline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font-weight:bold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3025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print.css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778864" y="836712"/>
            <a:ext cx="432048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50"/>
              </a:lnSpc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h1,h2,h3</a:t>
            </a:r>
          </a:p>
          <a:p>
            <a:pPr>
              <a:lnSpc>
                <a:spcPts val="2350"/>
              </a:lnSpc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padding-bottom:1pt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border-bottom:</a:t>
            </a: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1pt 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 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grey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margin:0pt}</a:t>
            </a:r>
          </a:p>
          <a:p>
            <a:pPr>
              <a:lnSpc>
                <a:spcPts val="2350"/>
              </a:lnSpc>
              <a:tabLst>
                <a:tab pos="357188" algn="l"/>
              </a:tabLst>
            </a:pP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800" b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forscreen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display:none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2350"/>
              </a:lnSpc>
              <a:tabLst>
                <a:tab pos="3571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00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1613738"/>
            <a:ext cx="8496944" cy="333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400" kern="0" dirty="0">
                <a:solidFill>
                  <a:schemeClr val="accent1"/>
                </a:solidFill>
                <a:latin typeface="Tahoma"/>
                <a:cs typeface="Tahoma"/>
              </a:rPr>
              <a:t>&lt;html&gt;</a:t>
            </a:r>
          </a:p>
          <a:p>
            <a:pPr marL="355600">
              <a:lnSpc>
                <a:spcPct val="100000"/>
              </a:lnSpc>
            </a:pPr>
            <a:r>
              <a:rPr sz="2400" kern="0" dirty="0">
                <a:solidFill>
                  <a:schemeClr val="accent1"/>
                </a:solidFill>
                <a:latin typeface="Tahoma"/>
                <a:cs typeface="Tahoma"/>
              </a:rPr>
              <a:t>&lt;head&gt;</a:t>
            </a:r>
          </a:p>
          <a:p>
            <a:pPr marL="712788" marR="5080">
              <a:lnSpc>
                <a:spcPct val="100000"/>
              </a:lnSpc>
            </a:pPr>
            <a:r>
              <a:rPr sz="2400" kern="0" dirty="0">
                <a:solidFill>
                  <a:schemeClr val="accent1"/>
                </a:solidFill>
                <a:latin typeface="Tahoma"/>
                <a:cs typeface="Tahoma"/>
              </a:rPr>
              <a:t>&lt;link</a:t>
            </a:r>
            <a:r>
              <a:rPr sz="2400" kern="0" dirty="0">
                <a:solidFill>
                  <a:srgbClr val="375F92"/>
                </a:solidFill>
                <a:latin typeface="Tahoma"/>
                <a:cs typeface="Tahoma"/>
              </a:rPr>
              <a:t> </a:t>
            </a:r>
            <a:r>
              <a:rPr sz="2400" kern="0" dirty="0">
                <a:latin typeface="Tahoma"/>
                <a:cs typeface="Tahoma"/>
              </a:rPr>
              <a:t>rel=stylesheet type=text/css href=screen.css  </a:t>
            </a:r>
            <a:r>
              <a:rPr sz="2400" kern="0" dirty="0">
                <a:solidFill>
                  <a:srgbClr val="FF0000"/>
                </a:solidFill>
                <a:latin typeface="Tahoma"/>
                <a:cs typeface="Tahoma"/>
              </a:rPr>
              <a:t>media=screen</a:t>
            </a:r>
            <a:r>
              <a:rPr sz="2400" kern="0" dirty="0" smtClean="0">
                <a:solidFill>
                  <a:schemeClr val="accent1"/>
                </a:solidFill>
                <a:latin typeface="Tahoma"/>
                <a:cs typeface="Tahoma"/>
              </a:rPr>
              <a:t>&gt;</a:t>
            </a:r>
            <a:endParaRPr lang="ru-RU" sz="2400" kern="0" dirty="0" smtClean="0">
              <a:solidFill>
                <a:schemeClr val="accent1"/>
              </a:solidFill>
              <a:latin typeface="Tahoma"/>
              <a:cs typeface="Tahoma"/>
            </a:endParaRPr>
          </a:p>
          <a:p>
            <a:pPr marL="712788" marR="5080">
              <a:lnSpc>
                <a:spcPct val="100000"/>
              </a:lnSpc>
            </a:pPr>
            <a:endParaRPr sz="2400" kern="0" dirty="0">
              <a:solidFill>
                <a:schemeClr val="accent1"/>
              </a:solidFill>
              <a:latin typeface="Tahoma"/>
              <a:cs typeface="Tahoma"/>
            </a:endParaRPr>
          </a:p>
          <a:p>
            <a:pPr marL="712788" marR="257175">
              <a:lnSpc>
                <a:spcPct val="100000"/>
              </a:lnSpc>
              <a:spcBef>
                <a:spcPts val="5"/>
              </a:spcBef>
            </a:pPr>
            <a:r>
              <a:rPr sz="2400" kern="0" dirty="0">
                <a:solidFill>
                  <a:schemeClr val="accent1"/>
                </a:solidFill>
                <a:latin typeface="Tahoma"/>
                <a:cs typeface="Tahoma"/>
              </a:rPr>
              <a:t>&lt;link </a:t>
            </a:r>
            <a:r>
              <a:rPr sz="2400" kern="0" dirty="0">
                <a:latin typeface="Tahoma"/>
                <a:cs typeface="Tahoma"/>
              </a:rPr>
              <a:t>rel=stylesheet type=text/css href=print.css  </a:t>
            </a:r>
            <a:r>
              <a:rPr sz="2400" kern="0" dirty="0">
                <a:solidFill>
                  <a:srgbClr val="FF0000"/>
                </a:solidFill>
                <a:latin typeface="Tahoma"/>
                <a:cs typeface="Tahoma"/>
              </a:rPr>
              <a:t>media=print</a:t>
            </a:r>
            <a:r>
              <a:rPr sz="2400" kern="0" dirty="0">
                <a:solidFill>
                  <a:schemeClr val="accent1"/>
                </a:solidFill>
                <a:latin typeface="Tahoma"/>
                <a:cs typeface="Tahoma"/>
              </a:rPr>
              <a:t>&gt;</a:t>
            </a:r>
          </a:p>
          <a:p>
            <a:pPr marL="355600">
              <a:lnSpc>
                <a:spcPct val="100000"/>
              </a:lnSpc>
            </a:pPr>
            <a:r>
              <a:rPr sz="2400" kern="0" dirty="0">
                <a:solidFill>
                  <a:schemeClr val="accent1"/>
                </a:solidFill>
                <a:latin typeface="Tahoma"/>
                <a:cs typeface="Tahoma"/>
              </a:rPr>
              <a:t>&lt;/head</a:t>
            </a:r>
            <a:r>
              <a:rPr sz="2400" kern="0" dirty="0" smtClean="0">
                <a:solidFill>
                  <a:schemeClr val="accent1"/>
                </a:solidFill>
                <a:latin typeface="Tahoma"/>
                <a:cs typeface="Tahoma"/>
              </a:rPr>
              <a:t>&gt;</a:t>
            </a:r>
            <a:endParaRPr lang="ru-RU" sz="2400" kern="0" dirty="0" smtClean="0">
              <a:solidFill>
                <a:schemeClr val="accent1"/>
              </a:solidFill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lang="ru-RU" sz="2400" kern="0" dirty="0">
                <a:latin typeface="Tahoma"/>
                <a:cs typeface="Tahoma"/>
              </a:rPr>
              <a:t>… … …</a:t>
            </a:r>
            <a:endParaRPr sz="2400" kern="0" dirty="0">
              <a:latin typeface="Tahoma"/>
              <a:cs typeface="Tahom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Медиа-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7787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036" y="1052736"/>
            <a:ext cx="8496944" cy="546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590"/>
              </a:lnSpc>
              <a:spcBef>
                <a:spcPts val="100"/>
              </a:spcBef>
              <a:tabLst>
                <a:tab pos="357188" algn="l"/>
              </a:tabLst>
            </a:pPr>
            <a:r>
              <a:rPr lang="en-US"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</a:t>
            </a:r>
          </a:p>
          <a:p>
            <a:pPr marL="12700" algn="just">
              <a:lnSpc>
                <a:spcPts val="2590"/>
              </a:lnSpc>
              <a:spcBef>
                <a:spcPts val="100"/>
              </a:spcBef>
              <a:tabLst>
                <a:tab pos="357188" algn="l"/>
              </a:tabLst>
            </a:pPr>
            <a:r>
              <a:rPr lang="en-US"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body&gt;</a:t>
            </a:r>
          </a:p>
          <a:p>
            <a:pPr marL="12700">
              <a:lnSpc>
                <a:spcPts val="2305"/>
              </a:lnSpc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h1&gt;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Два в одном: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</a:p>
          <a:p>
            <a:pPr marL="12700">
              <a:lnSpc>
                <a:spcPts val="2305"/>
              </a:lnSpc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h3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ts val="2305"/>
              </a:lnSpc>
              <a:tabLst>
                <a:tab pos="1079500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версия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&lt;i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forscreen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экрана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&lt;/i&gt;</a:t>
            </a:r>
          </a:p>
          <a:p>
            <a:pPr marL="12700">
              <a:lnSpc>
                <a:spcPts val="2305"/>
              </a:lnSpc>
              <a:tabLst>
                <a:tab pos="1079500" algn="l"/>
              </a:tabLst>
            </a:pPr>
            <a:r>
              <a:rPr lang="en-US"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forprint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печати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&lt;/i&gt;</a:t>
            </a:r>
          </a:p>
          <a:p>
            <a:pPr marL="12700">
              <a:lnSpc>
                <a:spcPts val="2590"/>
              </a:lnSpc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h3&gt;</a:t>
            </a:r>
          </a:p>
          <a:p>
            <a:pPr marL="12700" marR="154940">
              <a:lnSpc>
                <a:spcPct val="80000"/>
              </a:lnSpc>
              <a:spcBef>
                <a:spcPts val="580"/>
              </a:spcBef>
              <a:tabLst>
                <a:tab pos="712788" algn="l"/>
              </a:tabLst>
            </a:pPr>
            <a:r>
              <a:rPr lang="en-US"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forscreen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&gt;Эта картинка </a:t>
            </a: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будет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видна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54940">
              <a:lnSpc>
                <a:spcPct val="80000"/>
              </a:lnSpc>
              <a:spcBef>
                <a:spcPts val="580"/>
              </a:spcBef>
              <a:tabLst>
                <a:tab pos="1435100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лишь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 экране: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&lt;br&gt;</a:t>
            </a:r>
          </a:p>
          <a:p>
            <a:pPr marL="12700">
              <a:lnSpc>
                <a:spcPts val="2014"/>
              </a:lnSpc>
              <a:tabLst>
                <a:tab pos="1079500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src=sphinx.jpg height=200px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12700">
              <a:lnSpc>
                <a:spcPts val="2590"/>
              </a:lnSpc>
              <a:tabLst>
                <a:tab pos="712788" algn="l"/>
              </a:tabLst>
            </a:pPr>
            <a:r>
              <a:rPr lang="en-US"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</a:p>
          <a:p>
            <a:pPr marL="12700">
              <a:lnSpc>
                <a:spcPts val="2590"/>
              </a:lnSpc>
              <a:tabLst>
                <a:tab pos="712788" algn="l"/>
              </a:tabLst>
            </a:pPr>
            <a:r>
              <a:rPr lang="en-US"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</a:t>
            </a:r>
            <a:r>
              <a:rPr sz="2400" b="1" kern="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forprint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ts val="2590"/>
              </a:lnSpc>
              <a:tabLst>
                <a:tab pos="1079500" algn="l"/>
              </a:tabLst>
            </a:pP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b&gt;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Внимание!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&lt;/b&gt;</a:t>
            </a:r>
          </a:p>
          <a:p>
            <a:pPr marL="12700">
              <a:lnSpc>
                <a:spcPts val="2305"/>
              </a:lnSpc>
              <a:tabLst>
                <a:tab pos="1079500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версии для печати никакой картинки </a:t>
            </a: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наблюдается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2700">
              <a:lnSpc>
                <a:spcPts val="2590"/>
              </a:lnSpc>
              <a:tabLst>
                <a:tab pos="712788" algn="l"/>
              </a:tabLst>
            </a:pPr>
            <a:r>
              <a:rPr lang="en-US"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ts val="2590"/>
              </a:lnSpc>
              <a:tabLst>
                <a:tab pos="712788" algn="l"/>
              </a:tabLst>
            </a:pPr>
            <a:r>
              <a:rPr lang="en-US"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Медиа-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974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6024" y="1268760"/>
            <a:ext cx="8712968" cy="39497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… … …</a:t>
            </a: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 err="1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вот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 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&lt;i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class=forscreen&gt;на экране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class=forprint&gt;в версии для печати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&lt;/i&gt; 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отображаются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ссылки: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&lt;br&gt;&lt;</a:t>
            </a:r>
            <a:r>
              <a:rPr sz="2400" kern="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1079500" algn="l"/>
              </a:tabLst>
            </a:pP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li&gt;&lt;a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href=http://mail.ru&gt;посещенные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&lt;/a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1079500" algn="l"/>
              </a:tabLst>
            </a:pP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li&gt;&lt;a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href=http://mail.ngs.ru&gt;непосещенные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&lt;/a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 smtClean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400" kern="0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html&gt;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Медиа-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5596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908720"/>
            <a:ext cx="8568952" cy="511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1071245" indent="-915035" algn="just">
              <a:lnSpc>
                <a:spcPct val="120000"/>
              </a:lnSpc>
              <a:spcBef>
                <a:spcPts val="100"/>
              </a:spcBef>
            </a:pPr>
            <a:r>
              <a:rPr sz="2800" i="1" kern="0" dirty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 screen and (max-width: 600px</a:t>
            </a:r>
            <a:r>
              <a:rPr sz="2800" i="1" kern="0" dirty="0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2800" i="1" kern="0" dirty="0" smtClean="0">
              <a:solidFill>
                <a:srgbClr val="6666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marR="1071245" indent="-915035" algn="just">
              <a:lnSpc>
                <a:spcPct val="120000"/>
              </a:lnSpc>
              <a:spcBef>
                <a:spcPts val="100"/>
              </a:spcBef>
            </a:pPr>
            <a:r>
              <a:rPr sz="2800" kern="0" dirty="0" smtClean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 </a:t>
            </a:r>
            <a:endParaRPr lang="ru-RU" sz="2800" kern="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9750" marR="1071245" algn="just">
              <a:lnSpc>
                <a:spcPct val="120000"/>
              </a:lnSpc>
              <a:spcBef>
                <a:spcPts val="100"/>
              </a:spcBef>
            </a:pPr>
            <a:r>
              <a:rPr sz="2800" kern="0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</a:t>
            </a:r>
            <a:endParaRPr lang="ru-RU" sz="2800" kern="0" dirty="0" smtClean="0">
              <a:solidFill>
                <a:srgbClr val="00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9750" marR="1071245" algn="just">
              <a:lnSpc>
                <a:spcPct val="120000"/>
              </a:lnSpc>
              <a:spcBef>
                <a:spcPts val="100"/>
              </a:spcBef>
            </a:pPr>
            <a:r>
              <a:rPr sz="2800" kern="0" dirty="0" smtClean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800" kern="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79500" marR="1071245" algn="just">
              <a:lnSpc>
                <a:spcPct val="120000"/>
              </a:lnSpc>
              <a:spcBef>
                <a:spcPts val="100"/>
              </a:spcBef>
            </a:pPr>
            <a:r>
              <a:rPr sz="2800" kern="0" dirty="0" smtClean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800" kern="0" dirty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</a:t>
            </a:r>
            <a:r>
              <a:rPr sz="2800" kern="0" dirty="0" smtClean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  <a:r>
              <a:rPr sz="2800" kern="0" dirty="0" smtClean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800" kern="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9750" marR="1071245" algn="just">
              <a:lnSpc>
                <a:spcPct val="120000"/>
              </a:lnSpc>
              <a:spcBef>
                <a:spcPts val="100"/>
              </a:spcBef>
            </a:pPr>
            <a:r>
              <a:rPr sz="2800" kern="0" dirty="0" smtClean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800" kern="0" dirty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</a:pPr>
            <a:endParaRPr sz="4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ts val="3030"/>
              </a:lnSpc>
              <a:spcBef>
                <a:spcPts val="5"/>
              </a:spcBef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прописываются в конце файла 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-стилей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медиа-запросов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024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1524760"/>
            <a:ext cx="8568952" cy="4242186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39"/>
              </a:spcBef>
              <a:tabLst>
                <a:tab pos="355600" algn="l"/>
                <a:tab pos="356235" algn="l"/>
              </a:tabLst>
            </a:pPr>
            <a:r>
              <a:rPr sz="2800" i="1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9.0</a:t>
            </a:r>
            <a:r>
              <a:rPr sz="28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(кроме</a:t>
            </a:r>
            <a:r>
              <a:rPr sz="28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вложенных</a:t>
            </a:r>
            <a:r>
              <a:rPr sz="28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медиазапросов)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35"/>
              </a:spcBef>
              <a:tabLst>
                <a:tab pos="355600" algn="l"/>
                <a:tab pos="356235" algn="l"/>
              </a:tabLst>
            </a:pPr>
            <a:r>
              <a:rPr sz="2800" i="1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</a:t>
            </a:r>
            <a:r>
              <a:rPr sz="28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12.0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35"/>
              </a:spcBef>
              <a:tabLst>
                <a:tab pos="355600" algn="l"/>
                <a:tab pos="356235" algn="l"/>
              </a:tabLst>
            </a:pPr>
            <a:r>
              <a:rPr sz="2800" i="1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Firefox</a:t>
            </a:r>
            <a:r>
              <a:rPr sz="28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3.5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40"/>
              </a:spcBef>
              <a:tabLst>
                <a:tab pos="355600" algn="l"/>
                <a:tab pos="356235" algn="l"/>
              </a:tabLst>
            </a:pPr>
            <a:r>
              <a:rPr sz="2800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26.0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35"/>
              </a:spcBef>
              <a:tabLst>
                <a:tab pos="355600" algn="l"/>
                <a:tab pos="356235" algn="l"/>
              </a:tabLst>
            </a:pPr>
            <a:r>
              <a:rPr sz="2800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Safari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6.1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35"/>
              </a:spcBef>
              <a:tabLst>
                <a:tab pos="355600" algn="l"/>
                <a:tab pos="356235" algn="l"/>
              </a:tabLst>
            </a:pPr>
            <a:r>
              <a:rPr sz="2800" i="1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</a:t>
            </a:r>
            <a:r>
              <a:rPr sz="28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10.1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40"/>
              </a:spcBef>
              <a:tabLst>
                <a:tab pos="355600" algn="l"/>
                <a:tab pos="356235" algn="l"/>
              </a:tabLst>
            </a:pPr>
            <a:r>
              <a:rPr sz="2800" i="1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 </a:t>
            </a:r>
            <a:r>
              <a:rPr sz="2800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Safari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7.1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35"/>
              </a:spcBef>
              <a:tabLst>
                <a:tab pos="355600" algn="l"/>
                <a:tab pos="356235" algn="l"/>
              </a:tabLst>
            </a:pPr>
            <a:r>
              <a:rPr sz="2800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4.4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40"/>
              </a:spcBef>
              <a:tabLst>
                <a:tab pos="355600" algn="l"/>
                <a:tab pos="356235" algn="l"/>
              </a:tabLst>
            </a:pPr>
            <a:r>
              <a:rPr sz="2800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</a:t>
            </a:r>
            <a:r>
              <a:rPr sz="2800" i="1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2800" i="1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55.0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Поддержка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медиа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171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1571241"/>
            <a:ext cx="8640960" cy="42215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Smartphones</a:t>
            </a:r>
            <a:r>
              <a:rPr sz="1600" spc="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(вертикальная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горизонтальная</a:t>
            </a:r>
            <a:r>
              <a:rPr sz="16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ориентация)</a:t>
            </a:r>
            <a:r>
              <a:rPr sz="1600" spc="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*/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sz="16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</a:t>
            </a:r>
            <a:r>
              <a:rPr sz="1600" spc="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(min-width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320px)</a:t>
            </a:r>
            <a:r>
              <a:rPr sz="1600" spc="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(max-width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480px)</a:t>
            </a:r>
            <a:r>
              <a:rPr sz="16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</a:t>
            </a:r>
            <a:r>
              <a:rPr sz="16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r>
              <a:rPr sz="16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iPads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(горизонтальная)</a:t>
            </a:r>
            <a:r>
              <a:rPr sz="16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-----------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*/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ts val="1825"/>
              </a:lnSpc>
              <a:spcBef>
                <a:spcPts val="195"/>
              </a:spcBef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sz="16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</a:t>
            </a:r>
            <a:r>
              <a:rPr sz="1600" spc="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(min-width: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768px)</a:t>
            </a:r>
            <a:r>
              <a:rPr sz="1600" spc="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(max-width: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1024px)</a:t>
            </a:r>
            <a:r>
              <a:rPr sz="16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(orientation: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nds</a:t>
            </a:r>
            <a:r>
              <a:rPr sz="16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ape)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1600" spc="-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-1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6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</a:t>
            </a:r>
            <a:r>
              <a:rPr sz="1600" spc="-1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3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r>
              <a:rPr sz="1600" spc="-1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1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2228850">
              <a:lnSpc>
                <a:spcPct val="110000"/>
              </a:lnSpc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Настольные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компьютеры</a:t>
            </a:r>
            <a:r>
              <a:rPr sz="1600" spc="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ноутбуки</a:t>
            </a:r>
            <a:r>
              <a:rPr sz="1600" spc="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-----------</a:t>
            </a:r>
            <a:r>
              <a:rPr sz="16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@m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ly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</a:t>
            </a:r>
            <a:r>
              <a:rPr sz="16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16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-wi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1224</a:t>
            </a:r>
            <a:r>
              <a:rPr sz="16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x)</a:t>
            </a:r>
            <a:r>
              <a:rPr sz="1600" spc="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1600" spc="-8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-1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6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</a:t>
            </a:r>
            <a:r>
              <a:rPr sz="1600" spc="-1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</a:t>
            </a:r>
            <a:r>
              <a:rPr sz="1600" spc="-1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3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r>
              <a:rPr sz="1600" spc="-1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Большие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экраны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-----------</a:t>
            </a:r>
            <a:r>
              <a:rPr sz="16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sz="16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</a:t>
            </a:r>
            <a:r>
              <a:rPr sz="1600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(min-width: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1824px)</a:t>
            </a:r>
            <a:r>
              <a:rPr sz="1600" spc="38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1600" spc="-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-1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6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</a:t>
            </a:r>
            <a:r>
              <a:rPr sz="1600" spc="-1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3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r>
              <a:rPr sz="1600" spc="-1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iPhone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6 -----------</a:t>
            </a:r>
            <a:r>
              <a:rPr sz="1600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9690">
              <a:lnSpc>
                <a:spcPts val="1730"/>
              </a:lnSpc>
              <a:spcBef>
                <a:spcPts val="409"/>
              </a:spcBef>
            </a:pP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@media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only</a:t>
            </a:r>
            <a:r>
              <a:rPr sz="16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</a:t>
            </a:r>
            <a:r>
              <a:rPr sz="1600" spc="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(min-width: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375px)</a:t>
            </a:r>
            <a:r>
              <a:rPr sz="1600" spc="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(max-height:</a:t>
            </a:r>
            <a:r>
              <a:rPr sz="16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667px)</a:t>
            </a:r>
            <a:r>
              <a:rPr sz="1600" spc="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(orientation: </a:t>
            </a:r>
            <a:r>
              <a:rPr sz="1600" spc="-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landscape)</a:t>
            </a:r>
            <a:r>
              <a:rPr sz="16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z="16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(-webkit-device-pixel-ratio:</a:t>
            </a:r>
            <a:r>
              <a:rPr sz="16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</a:t>
            </a:r>
            <a:r>
              <a:rPr sz="16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1600" spc="-8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</a:t>
            </a:r>
            <a:r>
              <a:rPr sz="1600" spc="-1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16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</a:t>
            </a:r>
            <a:r>
              <a:rPr sz="1600" spc="-1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3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r>
              <a:rPr sz="1600" spc="-1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600"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медиа-запросов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9880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84325" y="1979456"/>
            <a:ext cx="6159500" cy="1801495"/>
            <a:chOff x="1584325" y="2803525"/>
            <a:chExt cx="6159500" cy="1801495"/>
          </a:xfrm>
        </p:grpSpPr>
        <p:sp>
          <p:nvSpPr>
            <p:cNvPr id="4" name="object 4"/>
            <p:cNvSpPr/>
            <p:nvPr/>
          </p:nvSpPr>
          <p:spPr>
            <a:xfrm>
              <a:off x="1584325" y="3424555"/>
              <a:ext cx="2991485" cy="1165225"/>
            </a:xfrm>
            <a:custGeom>
              <a:avLst/>
              <a:gdLst/>
              <a:ahLst/>
              <a:cxnLst/>
              <a:rect l="l" t="t" r="r" b="b"/>
              <a:pathLst>
                <a:path w="2991485" h="1165225">
                  <a:moveTo>
                    <a:pt x="57404" y="1093978"/>
                  </a:moveTo>
                  <a:lnTo>
                    <a:pt x="0" y="1156970"/>
                  </a:lnTo>
                  <a:lnTo>
                    <a:pt x="84836" y="1165098"/>
                  </a:lnTo>
                  <a:lnTo>
                    <a:pt x="74597" y="1138555"/>
                  </a:lnTo>
                  <a:lnTo>
                    <a:pt x="60960" y="1138555"/>
                  </a:lnTo>
                  <a:lnTo>
                    <a:pt x="57531" y="1129665"/>
                  </a:lnTo>
                  <a:lnTo>
                    <a:pt x="69403" y="1125087"/>
                  </a:lnTo>
                  <a:lnTo>
                    <a:pt x="57404" y="1093978"/>
                  </a:lnTo>
                  <a:close/>
                </a:path>
                <a:path w="2991485" h="1165225">
                  <a:moveTo>
                    <a:pt x="69403" y="1125087"/>
                  </a:moveTo>
                  <a:lnTo>
                    <a:pt x="57531" y="1129665"/>
                  </a:lnTo>
                  <a:lnTo>
                    <a:pt x="60960" y="1138555"/>
                  </a:lnTo>
                  <a:lnTo>
                    <a:pt x="72832" y="1133977"/>
                  </a:lnTo>
                  <a:lnTo>
                    <a:pt x="69403" y="1125087"/>
                  </a:lnTo>
                  <a:close/>
                </a:path>
                <a:path w="2991485" h="1165225">
                  <a:moveTo>
                    <a:pt x="72832" y="1133977"/>
                  </a:moveTo>
                  <a:lnTo>
                    <a:pt x="60960" y="1138555"/>
                  </a:lnTo>
                  <a:lnTo>
                    <a:pt x="74597" y="1138555"/>
                  </a:lnTo>
                  <a:lnTo>
                    <a:pt x="72832" y="1133977"/>
                  </a:lnTo>
                  <a:close/>
                </a:path>
                <a:path w="2991485" h="1165225">
                  <a:moveTo>
                    <a:pt x="2987548" y="0"/>
                  </a:moveTo>
                  <a:lnTo>
                    <a:pt x="69403" y="1125087"/>
                  </a:lnTo>
                  <a:lnTo>
                    <a:pt x="72832" y="1133977"/>
                  </a:lnTo>
                  <a:lnTo>
                    <a:pt x="2990977" y="8890"/>
                  </a:lnTo>
                  <a:lnTo>
                    <a:pt x="2987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84325" y="2803524"/>
              <a:ext cx="6159500" cy="1801495"/>
            </a:xfrm>
            <a:custGeom>
              <a:avLst/>
              <a:gdLst/>
              <a:ahLst/>
              <a:cxnLst/>
              <a:rect l="l" t="t" r="r" b="b"/>
              <a:pathLst>
                <a:path w="6159500" h="1801495">
                  <a:moveTo>
                    <a:pt x="6159373" y="626364"/>
                  </a:moveTo>
                  <a:lnTo>
                    <a:pt x="6154737" y="625475"/>
                  </a:lnTo>
                  <a:lnTo>
                    <a:pt x="6156071" y="620903"/>
                  </a:lnTo>
                  <a:lnTo>
                    <a:pt x="4214469" y="31889"/>
                  </a:lnTo>
                  <a:lnTo>
                    <a:pt x="4215600" y="28194"/>
                  </a:lnTo>
                  <a:lnTo>
                    <a:pt x="4224147" y="0"/>
                  </a:lnTo>
                  <a:lnTo>
                    <a:pt x="4140200" y="14224"/>
                  </a:lnTo>
                  <a:lnTo>
                    <a:pt x="4202049" y="72898"/>
                  </a:lnTo>
                  <a:lnTo>
                    <a:pt x="4211713" y="41008"/>
                  </a:lnTo>
                  <a:lnTo>
                    <a:pt x="6134697" y="624382"/>
                  </a:lnTo>
                  <a:lnTo>
                    <a:pt x="74053" y="1759292"/>
                  </a:lnTo>
                  <a:lnTo>
                    <a:pt x="67945" y="1726565"/>
                  </a:lnTo>
                  <a:lnTo>
                    <a:pt x="0" y="1778000"/>
                  </a:lnTo>
                  <a:lnTo>
                    <a:pt x="81915" y="1801368"/>
                  </a:lnTo>
                  <a:lnTo>
                    <a:pt x="76238" y="1771015"/>
                  </a:lnTo>
                  <a:lnTo>
                    <a:pt x="75806" y="1768690"/>
                  </a:lnTo>
                  <a:lnTo>
                    <a:pt x="6098819" y="640803"/>
                  </a:lnTo>
                  <a:lnTo>
                    <a:pt x="3057614" y="1747507"/>
                  </a:lnTo>
                  <a:lnTo>
                    <a:pt x="3046222" y="1716151"/>
                  </a:lnTo>
                  <a:lnTo>
                    <a:pt x="2987675" y="1778000"/>
                  </a:lnTo>
                  <a:lnTo>
                    <a:pt x="3072257" y="1787779"/>
                  </a:lnTo>
                  <a:lnTo>
                    <a:pt x="3062414" y="1760728"/>
                  </a:lnTo>
                  <a:lnTo>
                    <a:pt x="3060852" y="1756422"/>
                  </a:lnTo>
                  <a:lnTo>
                    <a:pt x="6148578" y="632739"/>
                  </a:lnTo>
                  <a:lnTo>
                    <a:pt x="5949734" y="1702206"/>
                  </a:lnTo>
                  <a:lnTo>
                    <a:pt x="5916930" y="1696085"/>
                  </a:lnTo>
                  <a:lnTo>
                    <a:pt x="5940425" y="1778000"/>
                  </a:lnTo>
                  <a:lnTo>
                    <a:pt x="5987046" y="1716405"/>
                  </a:lnTo>
                  <a:lnTo>
                    <a:pt x="5991860" y="1710055"/>
                  </a:lnTo>
                  <a:lnTo>
                    <a:pt x="5958992" y="1703933"/>
                  </a:lnTo>
                  <a:lnTo>
                    <a:pt x="6159373" y="6263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21126" y="1380968"/>
            <a:ext cx="2303780" cy="1160574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ts val="2220"/>
              </a:lnSpc>
              <a:spcBef>
                <a:spcPts val="390"/>
              </a:spcBef>
            </a:pPr>
            <a:r>
              <a:rPr sz="1900" spc="-65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Фирма</a:t>
            </a:r>
            <a:endParaRPr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2220"/>
              </a:lnSpc>
            </a:pPr>
            <a:r>
              <a:rPr sz="1900" spc="-70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«Живые</a:t>
            </a:r>
            <a:r>
              <a:rPr sz="1900" spc="-50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900" spc="-60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цветы»</a:t>
            </a:r>
            <a:endParaRPr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">
              <a:lnSpc>
                <a:spcPct val="100000"/>
              </a:lnSpc>
            </a:pPr>
            <a:r>
              <a:rPr lang="ru-RU" sz="1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</a:t>
            </a:r>
            <a:r>
              <a:rPr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ирма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9387" y="3757456"/>
            <a:ext cx="2808605" cy="343043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1900" spc="-55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Каталог</a:t>
            </a:r>
            <a:endParaRPr sz="1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3575" y="3757456"/>
            <a:ext cx="2736850" cy="343043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1900" spc="-70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Цены</a:t>
            </a:r>
            <a:endParaRPr sz="1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6325" y="3757456"/>
            <a:ext cx="2735580" cy="343043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395"/>
              </a:spcBef>
            </a:pPr>
            <a:r>
              <a:rPr sz="1900" spc="-55" dirty="0">
                <a:solidFill>
                  <a:srgbClr val="1F487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Доставка</a:t>
            </a:r>
            <a:endParaRPr sz="1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34027" y="1380968"/>
            <a:ext cx="4284980" cy="2384425"/>
            <a:chOff x="4534027" y="2205037"/>
            <a:chExt cx="4284980" cy="2384425"/>
          </a:xfrm>
        </p:grpSpPr>
        <p:sp>
          <p:nvSpPr>
            <p:cNvPr id="11" name="object 11"/>
            <p:cNvSpPr/>
            <p:nvPr/>
          </p:nvSpPr>
          <p:spPr>
            <a:xfrm>
              <a:off x="4534027" y="3424554"/>
              <a:ext cx="2990850" cy="1165225"/>
            </a:xfrm>
            <a:custGeom>
              <a:avLst/>
              <a:gdLst/>
              <a:ahLst/>
              <a:cxnLst/>
              <a:rect l="l" t="t" r="r" b="b"/>
              <a:pathLst>
                <a:path w="2990850" h="1165225">
                  <a:moveTo>
                    <a:pt x="2990723" y="1156970"/>
                  </a:moveTo>
                  <a:lnTo>
                    <a:pt x="2973844" y="1138301"/>
                  </a:lnTo>
                  <a:lnTo>
                    <a:pt x="2933573" y="1093724"/>
                  </a:lnTo>
                  <a:lnTo>
                    <a:pt x="2921457" y="1124788"/>
                  </a:lnTo>
                  <a:lnTo>
                    <a:pt x="41275" y="0"/>
                  </a:lnTo>
                  <a:lnTo>
                    <a:pt x="39560" y="4445"/>
                  </a:lnTo>
                  <a:lnTo>
                    <a:pt x="34798" y="4445"/>
                  </a:lnTo>
                  <a:lnTo>
                    <a:pt x="33286" y="1080770"/>
                  </a:lnTo>
                  <a:lnTo>
                    <a:pt x="0" y="1080770"/>
                  </a:lnTo>
                  <a:lnTo>
                    <a:pt x="37973" y="1156970"/>
                  </a:lnTo>
                  <a:lnTo>
                    <a:pt x="69824" y="1093470"/>
                  </a:lnTo>
                  <a:lnTo>
                    <a:pt x="76200" y="1080770"/>
                  </a:lnTo>
                  <a:lnTo>
                    <a:pt x="42811" y="1080770"/>
                  </a:lnTo>
                  <a:lnTo>
                    <a:pt x="44310" y="11417"/>
                  </a:lnTo>
                  <a:lnTo>
                    <a:pt x="2917990" y="1133665"/>
                  </a:lnTo>
                  <a:lnTo>
                    <a:pt x="2905887" y="1164717"/>
                  </a:lnTo>
                  <a:lnTo>
                    <a:pt x="2990723" y="1156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659626" y="2205037"/>
              <a:ext cx="2159000" cy="1224280"/>
            </a:xfrm>
            <a:custGeom>
              <a:avLst/>
              <a:gdLst/>
              <a:ahLst/>
              <a:cxnLst/>
              <a:rect l="l" t="t" r="r" b="b"/>
              <a:pathLst>
                <a:path w="2159000" h="1224279">
                  <a:moveTo>
                    <a:pt x="2159000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2159000" y="1223962"/>
                  </a:lnTo>
                  <a:lnTo>
                    <a:pt x="215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59626" y="1380968"/>
            <a:ext cx="2159000" cy="1170833"/>
          </a:xfrm>
          <a:prstGeom prst="rect">
            <a:avLst/>
          </a:prstGeom>
          <a:ln w="9525">
            <a:solidFill>
              <a:srgbClr val="0000FF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2075" marR="588645">
              <a:lnSpc>
                <a:spcPct val="100000"/>
              </a:lnSpc>
              <a:spcBef>
                <a:spcPts val="490"/>
              </a:spcBef>
            </a:pP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Заголовок: 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синий,</a:t>
            </a:r>
            <a:r>
              <a:rPr sz="1800" spc="-9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курсив </a:t>
            </a:r>
            <a:r>
              <a:rPr sz="1800" spc="-5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Фон: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светло-серый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267" y="4356276"/>
            <a:ext cx="2507615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sz="18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каталоге</a:t>
            </a:r>
            <a:r>
              <a:rPr sz="1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фирмы</a:t>
            </a:r>
            <a:r>
              <a:rPr sz="1800" spc="-6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представлены…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82822" y="4356276"/>
            <a:ext cx="21437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Цены</a:t>
            </a:r>
            <a:r>
              <a:rPr lang="ru-RU" sz="1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невысоки</a:t>
            </a: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35953" y="4356276"/>
            <a:ext cx="192278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Цветы</a:t>
            </a:r>
            <a:r>
              <a:rPr sz="1800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будут</a:t>
            </a:r>
          </a:p>
          <a:p>
            <a:pPr marL="12700">
              <a:lnSpc>
                <a:spcPct val="100000"/>
              </a:lnSpc>
            </a:pPr>
            <a:r>
              <a:rPr sz="1800" spc="-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доставлены</a:t>
            </a:r>
            <a:r>
              <a:rPr sz="1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59622" y="1052736"/>
            <a:ext cx="65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</a:t>
            </a:r>
            <a:endParaRPr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6548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2048" y="692696"/>
            <a:ext cx="828092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&lt;p&gt;&lt;font</a:t>
            </a:r>
            <a:r>
              <a:rPr sz="2400" b="1" spc="-5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size=</a:t>
            </a:r>
            <a:r>
              <a:rPr sz="2400" spc="-5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"5"</a:t>
            </a:r>
            <a:r>
              <a:rPr sz="2400" spc="-5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 smtClean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color=</a:t>
            </a:r>
            <a:r>
              <a:rPr sz="2400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"red"</a:t>
            </a:r>
            <a:r>
              <a:rPr lang="ru-RU" sz="2400" spc="-5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 smtClean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"Arial</a:t>
            </a:r>
            <a:r>
              <a:rPr sz="2400" spc="-10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spc="-10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ru-RU" sz="2400" b="1" spc="-10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Первое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&lt;/font&gt;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слово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этого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предложения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написано шрифтом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Arial, </a:t>
            </a:r>
            <a:r>
              <a:rPr sz="2400" spc="-14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выделено красным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цветом </a:t>
            </a:r>
            <a:r>
              <a:rPr sz="2400" spc="-14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sz="2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увеличено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sz="2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размерах</a:t>
            </a:r>
            <a:r>
              <a:rPr sz="2400" spc="-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400" b="1" spc="-5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p&gt;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52" y="2996952"/>
            <a:ext cx="4473574" cy="2944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99792" y="3068960"/>
            <a:ext cx="1224136" cy="2880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2F2F2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23928" y="3501008"/>
            <a:ext cx="1224136" cy="2880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19" y="764704"/>
            <a:ext cx="860596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&lt;p&gt;&lt;font</a:t>
            </a:r>
            <a:r>
              <a:rPr sz="2400" b="1" spc="-7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color=</a:t>
            </a:r>
            <a:r>
              <a:rPr sz="2400" spc="-5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red"</a:t>
            </a:r>
            <a:r>
              <a:rPr lang="en-US" sz="2400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 smtClean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"Arial"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400" spc="-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Первое</a:t>
            </a:r>
            <a:r>
              <a:rPr sz="2400" b="1" spc="-5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font&gt; </a:t>
            </a:r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5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sz="2400" b="1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"red</a:t>
            </a:r>
            <a:r>
              <a:rPr sz="2400" spc="-10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"Arial</a:t>
            </a:r>
            <a:r>
              <a:rPr sz="2400" spc="-10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spc="-10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400" spc="-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третье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&lt;/font&gt;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слова </a:t>
            </a:r>
            <a:r>
              <a:rPr sz="2400" spc="-14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написаны </a:t>
            </a:r>
            <a:r>
              <a:rPr sz="2400" spc="-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шрифтом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выделены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красным</a:t>
            </a:r>
            <a:r>
              <a:rPr sz="2400" spc="-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цветом.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&lt;/p&gt;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b="69735"/>
          <a:stretch/>
        </p:blipFill>
        <p:spPr>
          <a:xfrm>
            <a:off x="1993306" y="2996952"/>
            <a:ext cx="5122385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39752" y="3068960"/>
            <a:ext cx="1584176" cy="2880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2F2F2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63888" y="3598558"/>
            <a:ext cx="1728192" cy="2880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9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9552" y="764704"/>
            <a:ext cx="813690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&lt;p&gt;&lt;font</a:t>
            </a:r>
            <a:r>
              <a:rPr sz="2400" b="1" spc="-7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spc="-5" dirty="0" smtClean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ru-RU"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</a:t>
            </a:r>
            <a:r>
              <a:rPr sz="2400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ru-RU" sz="2400" spc="-5" dirty="0" smtClean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 smtClean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"Arial"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400" spc="-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Первое</a:t>
            </a:r>
            <a:r>
              <a:rPr sz="2400" b="1" spc="-5" dirty="0" smtClean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font&gt;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sz="2400" b="1" spc="-5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&lt;font </a:t>
            </a:r>
            <a:r>
              <a:rPr sz="24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r>
              <a:rPr sz="2400" spc="-5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B60F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face=</a:t>
            </a:r>
            <a:r>
              <a:rPr sz="2400" spc="-10" dirty="0">
                <a:solidFill>
                  <a:srgbClr val="3988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"Arial"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sz="2400" spc="-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третье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&lt;/font&gt;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слова </a:t>
            </a:r>
            <a:r>
              <a:rPr sz="2400" spc="-14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написаны </a:t>
            </a:r>
            <a:r>
              <a:rPr sz="2400" spc="-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шрифтом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разными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цветами.</a:t>
            </a:r>
            <a:r>
              <a:rPr sz="2400" b="1" spc="-1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&lt;/p&gt;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b="69735"/>
          <a:stretch/>
        </p:blipFill>
        <p:spPr>
          <a:xfrm>
            <a:off x="2267744" y="2204864"/>
            <a:ext cx="4680520" cy="1644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27784" y="2276872"/>
            <a:ext cx="1656184" cy="2880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2F2F2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07904" y="2708920"/>
            <a:ext cx="1584176" cy="2880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89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3568" y="1124744"/>
            <a:ext cx="3752406" cy="43210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  <a:p>
            <a:pPr>
              <a:lnSpc>
                <a:spcPct val="100000"/>
              </a:lnSpc>
            </a:pP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&lt;body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18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ru-RU"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18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 </a:t>
            </a:r>
            <a:r>
              <a:rPr sz="1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="red-text"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1079500" algn="l"/>
              </a:tabLst>
            </a:pPr>
            <a:r>
              <a:rPr lang="ru-RU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Первое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 </a:t>
            </a:r>
            <a:r>
              <a:rPr sz="1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="red-text"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1079500" algn="l"/>
              </a:tabLst>
            </a:pPr>
            <a:r>
              <a:rPr lang="ru-RU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третье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18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слова написаны шрифтом 		</a:t>
            </a:r>
            <a:r>
              <a:rPr lang="ru-RU" i="1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</a:t>
            </a:r>
            <a:r>
              <a:rPr lang="ru-RU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цветом заданным в </a:t>
            </a:r>
            <a:r>
              <a:rPr lang="ru-RU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ru-RU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ru-RU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ru-RU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ru-RU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b="1" kern="0" dirty="0" err="1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ru-RU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815027"/>
            <a:ext cx="45313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100"/>
              </a:spcBef>
              <a:tabLst>
                <a:tab pos="1513840" algn="l"/>
              </a:tabLst>
            </a:pP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6096" y="3325279"/>
            <a:ext cx="3096344" cy="29854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431165" algn="l"/>
                <a:tab pos="431800" algn="l"/>
              </a:tabLst>
            </a:pP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>
              <a:lnSpc>
                <a:spcPct val="100000"/>
              </a:lnSpc>
            </a:pP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&lt;head&gt;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ru-RU"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sz="1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1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red-text </a:t>
            </a:r>
            <a:endParaRPr lang="ru-RU" sz="1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1079500" algn="l"/>
              </a:tabLst>
            </a:pPr>
            <a:r>
              <a:rPr lang="ru-RU"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18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</a:t>
            </a:r>
            <a:r>
              <a:rPr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 </a:t>
            </a:r>
            <a:r>
              <a:rPr lang="ru-RU"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18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</a:t>
            </a:r>
            <a:r>
              <a:rPr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ru-RU"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ru-RU"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1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1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&lt;/head&gt;</a:t>
            </a:r>
            <a:endParaRPr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4339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15019" y="6434659"/>
            <a:ext cx="19304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4843" y="1772816"/>
            <a:ext cx="2875330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7790"/>
            <a:r>
              <a:rPr sz="2800" b="1" spc="-140" dirty="0" err="1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tagn</a:t>
            </a:r>
            <a:r>
              <a:rPr sz="2800" b="1" spc="-135" dirty="0" err="1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800" b="1" spc="-190" dirty="0" err="1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</a:t>
            </a:r>
            <a:r>
              <a:rPr sz="2800" b="1" spc="-4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endParaRPr lang="ru-RU" sz="2800" b="1" spc="-45" dirty="0" smtClean="0">
              <a:solidFill>
                <a:srgbClr val="E36C09"/>
              </a:solidFill>
              <a:latin typeface="Arial"/>
              <a:cs typeface="Arial"/>
            </a:endParaRPr>
          </a:p>
          <a:p>
            <a:pPr marR="97790"/>
            <a:r>
              <a:rPr sz="2800" spc="-290" dirty="0" smtClean="0">
                <a:latin typeface="Tahoma"/>
                <a:cs typeface="Tahoma"/>
              </a:rPr>
              <a:t>{  </a:t>
            </a:r>
            <a:endParaRPr lang="ru-RU" sz="2800" spc="-290" dirty="0" smtClean="0">
              <a:latin typeface="Tahoma"/>
              <a:cs typeface="Tahoma"/>
            </a:endParaRPr>
          </a:p>
          <a:p>
            <a:pPr marR="97790">
              <a:tabLst>
                <a:tab pos="357188" algn="l"/>
              </a:tabLst>
            </a:pPr>
            <a:r>
              <a:rPr lang="ru-RU" sz="2800" spc="-35" dirty="0" smtClean="0">
                <a:latin typeface="Tahoma"/>
                <a:cs typeface="Tahoma"/>
              </a:rPr>
              <a:t>	</a:t>
            </a:r>
            <a:r>
              <a:rPr sz="2800" spc="-35" dirty="0" smtClean="0">
                <a:latin typeface="Tahoma"/>
                <a:cs typeface="Tahoma"/>
              </a:rPr>
              <a:t>prop</a:t>
            </a:r>
            <a:r>
              <a:rPr sz="2800" spc="-40" dirty="0" smtClean="0">
                <a:latin typeface="Tahoma"/>
                <a:cs typeface="Tahoma"/>
              </a:rPr>
              <a:t>1</a:t>
            </a:r>
            <a:r>
              <a:rPr sz="2800" spc="-380" dirty="0">
                <a:latin typeface="Tahoma"/>
                <a:cs typeface="Tahoma"/>
              </a:rPr>
              <a:t>: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00AF50"/>
                </a:solidFill>
                <a:latin typeface="Arial"/>
                <a:cs typeface="Arial"/>
              </a:rPr>
              <a:t>va</a:t>
            </a:r>
            <a:r>
              <a:rPr sz="2800" b="1" spc="-6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800" b="1" spc="-180" dirty="0">
                <a:solidFill>
                  <a:srgbClr val="00AF50"/>
                </a:solidFill>
                <a:latin typeface="Arial"/>
                <a:cs typeface="Arial"/>
              </a:rPr>
              <a:t>ue</a:t>
            </a:r>
            <a:r>
              <a:rPr sz="2800" b="1" spc="20" dirty="0">
                <a:solidFill>
                  <a:srgbClr val="00AF50"/>
                </a:solidFill>
                <a:latin typeface="Arial"/>
                <a:cs typeface="Arial"/>
              </a:rPr>
              <a:t>1</a:t>
            </a:r>
            <a:r>
              <a:rPr sz="2800" spc="-275" dirty="0">
                <a:latin typeface="Tahoma"/>
                <a:cs typeface="Tahoma"/>
              </a:rPr>
              <a:t>;</a:t>
            </a:r>
            <a:endParaRPr sz="2800" dirty="0">
              <a:latin typeface="Tahoma"/>
              <a:cs typeface="Tahoma"/>
            </a:endParaRPr>
          </a:p>
          <a:p>
            <a:pPr>
              <a:tabLst>
                <a:tab pos="357188" algn="l"/>
              </a:tabLst>
            </a:pPr>
            <a:r>
              <a:rPr lang="ru-RU" sz="2800" spc="-40" dirty="0" smtClean="0">
                <a:latin typeface="Tahoma"/>
                <a:cs typeface="Tahoma"/>
              </a:rPr>
              <a:t>	</a:t>
            </a:r>
            <a:r>
              <a:rPr sz="2800" spc="-40" dirty="0" smtClean="0">
                <a:latin typeface="Tahoma"/>
                <a:cs typeface="Tahoma"/>
              </a:rPr>
              <a:t>pro</a:t>
            </a:r>
            <a:r>
              <a:rPr sz="2800" spc="-50" dirty="0" smtClean="0">
                <a:latin typeface="Tahoma"/>
                <a:cs typeface="Tahoma"/>
              </a:rPr>
              <a:t>p</a:t>
            </a:r>
            <a:r>
              <a:rPr sz="2800" spc="-195" dirty="0" smtClean="0">
                <a:latin typeface="Tahoma"/>
                <a:cs typeface="Tahoma"/>
              </a:rPr>
              <a:t>2</a:t>
            </a:r>
            <a:r>
              <a:rPr sz="2800" spc="-195" dirty="0">
                <a:latin typeface="Tahoma"/>
                <a:cs typeface="Tahoma"/>
              </a:rPr>
              <a:t>: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00AF50"/>
                </a:solidFill>
                <a:latin typeface="Arial"/>
                <a:cs typeface="Arial"/>
              </a:rPr>
              <a:t>va</a:t>
            </a:r>
            <a:r>
              <a:rPr sz="2800" b="1" spc="-6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800" b="1" spc="-175" dirty="0">
                <a:solidFill>
                  <a:srgbClr val="00AF50"/>
                </a:solidFill>
                <a:latin typeface="Arial"/>
                <a:cs typeface="Arial"/>
              </a:rPr>
              <a:t>ue</a:t>
            </a:r>
            <a:r>
              <a:rPr sz="28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b="1" spc="20" dirty="0">
                <a:solidFill>
                  <a:srgbClr val="00AF50"/>
                </a:solidFill>
                <a:latin typeface="Arial"/>
                <a:cs typeface="Arial"/>
              </a:rPr>
              <a:t>2</a:t>
            </a:r>
            <a:r>
              <a:rPr sz="2800" spc="-275" dirty="0">
                <a:latin typeface="Tahoma"/>
                <a:cs typeface="Tahoma"/>
              </a:rPr>
              <a:t>;</a:t>
            </a:r>
            <a:endParaRPr sz="2800" dirty="0">
              <a:latin typeface="Tahoma"/>
              <a:cs typeface="Tahoma"/>
            </a:endParaRPr>
          </a:p>
          <a:p>
            <a:pPr>
              <a:tabLst>
                <a:tab pos="357188" algn="l"/>
              </a:tabLst>
            </a:pPr>
            <a:r>
              <a:rPr lang="ru-RU" sz="2800" spc="-170" dirty="0" smtClean="0">
                <a:latin typeface="Verdana"/>
                <a:cs typeface="Verdana"/>
              </a:rPr>
              <a:t>	</a:t>
            </a:r>
            <a:r>
              <a:rPr sz="2800" spc="-170" dirty="0" smtClean="0">
                <a:latin typeface="Verdana"/>
                <a:cs typeface="Verdana"/>
              </a:rPr>
              <a:t>…</a:t>
            </a:r>
            <a:endParaRPr sz="2800" dirty="0">
              <a:latin typeface="Verdana"/>
              <a:cs typeface="Verdana"/>
            </a:endParaRPr>
          </a:p>
          <a:p>
            <a:pPr>
              <a:tabLst>
                <a:tab pos="357188" algn="l"/>
              </a:tabLst>
            </a:pPr>
            <a:r>
              <a:rPr lang="ru-RU" sz="2800" spc="-30" dirty="0" smtClean="0">
                <a:latin typeface="Tahoma"/>
                <a:cs typeface="Tahoma"/>
              </a:rPr>
              <a:t>	</a:t>
            </a:r>
            <a:r>
              <a:rPr sz="2800" spc="-30" dirty="0" err="1" smtClean="0">
                <a:latin typeface="Tahoma"/>
                <a:cs typeface="Tahoma"/>
              </a:rPr>
              <a:t>prop</a:t>
            </a:r>
            <a:r>
              <a:rPr sz="2800" spc="-40" dirty="0" err="1" smtClean="0">
                <a:latin typeface="Tahoma"/>
                <a:cs typeface="Tahoma"/>
              </a:rPr>
              <a:t>N</a:t>
            </a:r>
            <a:r>
              <a:rPr sz="2800" spc="-380" dirty="0">
                <a:latin typeface="Tahoma"/>
                <a:cs typeface="Tahoma"/>
              </a:rPr>
              <a:t>: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00AF50"/>
                </a:solidFill>
                <a:latin typeface="Arial"/>
                <a:cs typeface="Arial"/>
              </a:rPr>
              <a:t>va</a:t>
            </a:r>
            <a:r>
              <a:rPr sz="2800" b="1" spc="-6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800" b="1" spc="-175" dirty="0">
                <a:solidFill>
                  <a:srgbClr val="00AF50"/>
                </a:solidFill>
                <a:latin typeface="Arial"/>
                <a:cs typeface="Arial"/>
              </a:rPr>
              <a:t>ue</a:t>
            </a:r>
            <a:r>
              <a:rPr sz="2800" b="1" spc="-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b="1" spc="-190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endParaRPr sz="2800" dirty="0">
              <a:latin typeface="Arial"/>
              <a:cs typeface="Arial"/>
            </a:endParaRPr>
          </a:p>
          <a:p>
            <a:r>
              <a:rPr sz="2800" spc="-380" dirty="0">
                <a:latin typeface="Tahoma"/>
                <a:cs typeface="Tahoma"/>
              </a:rPr>
              <a:t>}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0054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1610690"/>
            <a:ext cx="8352928" cy="30296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Текстовый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файл, содержащий текст с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разметкой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sz="2800" i="1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3914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быть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ом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текстов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ом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редактор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е.</a:t>
            </a:r>
          </a:p>
          <a:p>
            <a:pPr marR="73914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роне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исимый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язык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550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1561922"/>
            <a:ext cx="8712968" cy="395428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5080" algn="just">
              <a:lnSpc>
                <a:spcPts val="3460"/>
              </a:lnSpc>
              <a:spcBef>
                <a:spcPts val="535"/>
              </a:spcBef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Каскадные таблицы стилей (</a:t>
            </a:r>
            <a:r>
              <a:rPr lang="en-US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Cascading Style Sheets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ts val="3460"/>
              </a:lnSpc>
              <a:spcBef>
                <a:spcPts val="535"/>
              </a:spcBef>
              <a:tabLst>
                <a:tab pos="355600" algn="l"/>
                <a:tab pos="356235" algn="l"/>
              </a:tabLst>
            </a:pP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ts val="3460"/>
              </a:lnSpc>
              <a:spcBef>
                <a:spcPts val="535"/>
              </a:spcBef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п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озволяют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разделить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</a:t>
            </a:r>
            <a:r>
              <a:rPr sz="2800" b="1" u="sng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 и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</a:t>
            </a:r>
            <a:r>
              <a:rPr sz="2800" b="1" u="sng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12065" marR="5080" algn="just">
              <a:lnSpc>
                <a:spcPts val="3460"/>
              </a:lnSpc>
              <a:spcBef>
                <a:spcPts val="535"/>
              </a:spcBef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245745" algn="just">
              <a:lnSpc>
                <a:spcPts val="3460"/>
              </a:lnSpc>
              <a:spcBef>
                <a:spcPts val="760"/>
              </a:spcBef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позволяют разделить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</a:t>
            </a:r>
            <a:r>
              <a:rPr sz="2800" b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</a:t>
            </a:r>
            <a:r>
              <a:rPr sz="2800" b="1" u="sng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значительно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облегчая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разработку 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крупных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узлов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</a:t>
            </a:r>
            <a:r>
              <a:rPr lang="ru-RU" sz="3200" b="1" spc="-2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1333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08366" y="1133340"/>
            <a:ext cx="7128284" cy="43838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 algn="just">
              <a:lnSpc>
                <a:spcPct val="100000"/>
              </a:lnSpc>
              <a:spcBef>
                <a:spcPts val="105"/>
              </a:spcBef>
              <a:buFont typeface="Tahoma"/>
              <a:buAutoNum type="arabicPeriod"/>
              <a:tabLst>
                <a:tab pos="527685" algn="l"/>
                <a:tab pos="528320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теге 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секции заголовка 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&lt;head&gt;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7685" algn="just">
              <a:lnSpc>
                <a:spcPct val="100000"/>
              </a:lnSpc>
            </a:pPr>
            <a:r>
              <a:rPr lang="en-US" sz="24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</a:t>
            </a:r>
          </a:p>
          <a:p>
            <a:pPr marL="527685" algn="just">
              <a:lnSpc>
                <a:spcPct val="100000"/>
              </a:lnSpc>
            </a:pPr>
            <a:r>
              <a:rPr sz="2400" i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Область действия: </a:t>
            </a:r>
            <a:r>
              <a:rPr sz="2400" i="1" u="sng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один</a:t>
            </a:r>
            <a:r>
              <a:rPr sz="2400" i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u="sng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400" i="1" u="sng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400" i="1" u="sng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</a:t>
            </a:r>
            <a:r>
              <a:rPr lang="en-US" sz="2400" i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i="1" u="sng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7685" algn="just">
              <a:lnSpc>
                <a:spcPct val="100000"/>
              </a:lnSpc>
            </a:pPr>
            <a:endParaRPr sz="2400" u="sng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7685" indent="-515620" algn="just">
              <a:lnSpc>
                <a:spcPct val="100000"/>
              </a:lnSpc>
              <a:spcBef>
                <a:spcPts val="770"/>
              </a:spcBef>
              <a:buFont typeface="Tahoma"/>
              <a:buAutoNum type="arabicPeriod" startAt="2"/>
              <a:tabLst>
                <a:tab pos="527685" algn="l"/>
                <a:tab pos="528320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отдельном подключаемом 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*.css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файле</a:t>
            </a:r>
          </a:p>
          <a:p>
            <a:pPr marL="527685" marR="2284095" algn="just">
              <a:lnSpc>
                <a:spcPct val="100000"/>
              </a:lnSpc>
            </a:pPr>
            <a:r>
              <a:rPr sz="2400" i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Область действия: </a:t>
            </a:r>
            <a:r>
              <a:rPr sz="2400" i="1" u="sng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</a:t>
            </a:r>
            <a:r>
              <a:rPr sz="2400" i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400" i="1" u="sng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400" i="1" u="sng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400" i="1" u="sng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документов</a:t>
            </a:r>
            <a:r>
              <a:rPr lang="en-US" sz="2400" i="1" u="sng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527685" marR="2284095" algn="just">
              <a:lnSpc>
                <a:spcPct val="100000"/>
              </a:lnSpc>
            </a:pPr>
            <a:endParaRPr sz="2400" u="sng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7685" marR="5080" indent="-515620" algn="just">
              <a:lnSpc>
                <a:spcPct val="100000"/>
              </a:lnSpc>
              <a:spcBef>
                <a:spcPts val="770"/>
              </a:spcBef>
              <a:buFont typeface="Tahoma"/>
              <a:buAutoNum type="arabicPeriod" startAt="3"/>
              <a:tabLst>
                <a:tab pos="527685" algn="l"/>
                <a:tab pos="528320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Непосредственно в 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теге с </a:t>
            </a: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770"/>
              </a:spcBef>
              <a:tabLst>
                <a:tab pos="527685" algn="l"/>
                <a:tab pos="528320" algn="l"/>
              </a:tabLst>
            </a:pP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атрибута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7685" algn="just">
              <a:lnSpc>
                <a:spcPct val="100000"/>
              </a:lnSpc>
              <a:spcBef>
                <a:spcPts val="5"/>
              </a:spcBef>
            </a:pPr>
            <a:r>
              <a:rPr sz="2400" i="1" u="sng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Область действия – </a:t>
            </a:r>
            <a:r>
              <a:rPr sz="2400" i="1" u="sng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тег</a:t>
            </a:r>
            <a:r>
              <a:rPr lang="en-US" sz="24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реализации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5750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8434" y="1484784"/>
            <a:ext cx="4828148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&lt;head&gt;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en-US"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h2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1079500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bold;</a:t>
            </a:r>
          </a:p>
          <a:p>
            <a:pPr>
              <a:lnSpc>
                <a:spcPct val="100000"/>
              </a:lnSpc>
              <a:tabLst>
                <a:tab pos="1079500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Fira Sans;</a:t>
            </a:r>
          </a:p>
          <a:p>
            <a:pPr>
              <a:lnSpc>
                <a:spcPct val="100000"/>
              </a:lnSpc>
              <a:tabLst>
                <a:tab pos="7127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en-US"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&lt;/style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&lt;/head&gt;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 1. В теге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7792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0120" y="836712"/>
            <a:ext cx="6984775" cy="581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sz="2800" b="1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&lt;head</a:t>
            </a:r>
            <a:r>
              <a:rPr sz="2800" b="1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800" b="1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ts val="3650"/>
              </a:lnSpc>
              <a:spcBef>
                <a:spcPts val="105"/>
              </a:spcBef>
            </a:pP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1009">
              <a:lnSpc>
                <a:spcPts val="3454"/>
              </a:lnSpc>
            </a:pPr>
            <a:r>
              <a:rPr sz="2800" b="1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08685" marR="3157220">
              <a:lnSpc>
                <a:spcPct val="90000"/>
              </a:lnSpc>
              <a:spcBef>
                <a:spcPts val="190"/>
              </a:spcBef>
            </a:pP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=“m.css” </a:t>
            </a:r>
            <a:r>
              <a:rPr sz="28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=“text/css” </a:t>
            </a:r>
            <a:r>
              <a:rPr sz="28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</a:t>
            </a:r>
            <a:r>
              <a:rPr sz="2800" b="1" spc="-1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=“stylesheet</a:t>
            </a:r>
            <a:r>
              <a:rPr sz="2800" spc="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sz="2800" b="1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800" b="1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08685" marR="3157220">
              <a:lnSpc>
                <a:spcPct val="90000"/>
              </a:lnSpc>
              <a:spcBef>
                <a:spcPts val="190"/>
              </a:spcBef>
            </a:pP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1009">
              <a:lnSpc>
                <a:spcPts val="3650"/>
              </a:lnSpc>
              <a:spcBef>
                <a:spcPts val="385"/>
              </a:spcBef>
            </a:pPr>
            <a:r>
              <a:rPr sz="2800" b="1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marR="5080">
              <a:lnSpc>
                <a:spcPts val="3460"/>
              </a:lnSpc>
              <a:spcBef>
                <a:spcPts val="240"/>
              </a:spcBef>
            </a:pP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=“http:/</a:t>
            </a:r>
            <a:r>
              <a:rPr sz="2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host.ru</a:t>
            </a:r>
            <a:r>
              <a:rPr sz="28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cs</a:t>
            </a:r>
            <a:r>
              <a:rPr sz="28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/m.css” 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=“text/css”</a:t>
            </a:r>
          </a:p>
          <a:p>
            <a:pPr marL="927100">
              <a:lnSpc>
                <a:spcPts val="3400"/>
              </a:lnSpc>
            </a:pP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=“stylesheet</a:t>
            </a:r>
            <a:r>
              <a:rPr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sz="2800" b="1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800" b="1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ts val="3400"/>
              </a:lnSpc>
            </a:pP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800" b="1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&lt;/head&gt;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 2. В файле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1612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6226" y="1484784"/>
            <a:ext cx="8750270" cy="28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&lt;name </a:t>
            </a:r>
            <a:r>
              <a:rPr sz="24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prop1: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val1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prop2: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val2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propN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valN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712788" algn="l"/>
              </a:tabLst>
            </a:pPr>
            <a:r>
              <a:rPr lang="en-US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Содержимое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тега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712788" algn="l"/>
              </a:tabLst>
            </a:pP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4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813560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&lt;h3 </a:t>
            </a:r>
            <a:r>
              <a:rPr sz="24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bold;</a:t>
            </a: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813560">
              <a:lnSpc>
                <a:spcPct val="100000"/>
              </a:lnSpc>
              <a:tabLst>
                <a:tab pos="712788" algn="l"/>
              </a:tabLst>
            </a:pP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813560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h3&gt;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 3. Внутри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HTML-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тега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0925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70302" y="1484784"/>
            <a:ext cx="7204412" cy="2964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marL="12700">
              <a:lnSpc>
                <a:spcPts val="2860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Строка вне раздела</a:t>
            </a:r>
          </a:p>
          <a:p>
            <a:pPr marL="335915">
              <a:lnSpc>
                <a:spcPts val="3820"/>
              </a:lnSpc>
            </a:pPr>
            <a:r>
              <a:rPr sz="32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&lt;div </a:t>
            </a:r>
            <a:r>
              <a:rPr sz="32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="font-size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18px</a:t>
            </a: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32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sz="3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79500">
              <a:lnSpc>
                <a:spcPct val="100000"/>
              </a:lnSpc>
              <a:spcBef>
                <a:spcPts val="5"/>
              </a:spcBef>
            </a:pP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Строка внутри раздела</a:t>
            </a:r>
          </a:p>
          <a:p>
            <a:pPr marL="321945">
              <a:lnSpc>
                <a:spcPct val="100000"/>
              </a:lnSpc>
            </a:pPr>
            <a:r>
              <a:rPr sz="32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&lt;/div&gt;</a:t>
            </a:r>
            <a:endParaRPr sz="3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Строка вне раздела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Стили для части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HTML-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17975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1548268"/>
            <a:ext cx="8640960" cy="1949252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40"/>
              </a:spcBef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Связанные –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документов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725"/>
              </a:spcBef>
              <a:tabLst>
                <a:tab pos="355600" algn="l"/>
                <a:tab pos="356235" algn="l"/>
              </a:tabLst>
            </a:pPr>
            <a:r>
              <a:rPr sz="36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Внедренные – </a:t>
            </a:r>
            <a:r>
              <a:rPr sz="36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один</a:t>
            </a:r>
            <a:r>
              <a:rPr sz="36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sz="36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36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</a:t>
            </a:r>
            <a:endParaRPr sz="36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algn="just">
              <a:lnSpc>
                <a:spcPct val="100000"/>
              </a:lnSpc>
              <a:spcBef>
                <a:spcPts val="915"/>
              </a:spcBef>
              <a:tabLst>
                <a:tab pos="356235" algn="l"/>
              </a:tabLst>
            </a:pPr>
            <a:r>
              <a:rPr sz="4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Встроенные – один тег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Каскад стилей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1564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620688"/>
            <a:ext cx="8640960" cy="564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Характеристики</a:t>
            </a:r>
            <a:r>
              <a:rPr sz="24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шрифта,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обязательно</a:t>
            </a:r>
            <a:r>
              <a:rPr sz="24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размер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шрифта</a:t>
            </a:r>
            <a:r>
              <a:rPr sz="24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</a:t>
            </a:r>
            <a:r>
              <a:rPr sz="2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семейство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spc="-7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sz="2400" spc="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font-style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||</a:t>
            </a:r>
            <a:r>
              <a:rPr sz="2400" spc="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font-variant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||</a:t>
            </a:r>
            <a:r>
              <a:rPr sz="2400" spc="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spcBef>
                <a:spcPts val="5"/>
              </a:spcBef>
            </a:pPr>
            <a:r>
              <a:rPr sz="2400" b="1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400" b="1" spc="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[/</a:t>
            </a:r>
            <a:r>
              <a:rPr sz="240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line-height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  <a:r>
              <a:rPr sz="2400" b="1" spc="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55"/>
              </a:spcBef>
            </a:pP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/>
            <a:r>
              <a:rPr sz="240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2400" spc="-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-5" dirty="0" smtClean="0">
              <a:solidFill>
                <a:srgbClr val="00AF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/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spc="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5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>
              <a:tabLst>
                <a:tab pos="357188" algn="l"/>
              </a:tabLst>
            </a:pPr>
            <a:r>
              <a:rPr lang="en-US" sz="2400" spc="5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italic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110%</a:t>
            </a:r>
            <a:r>
              <a:rPr sz="24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serif;</a:t>
            </a:r>
            <a:r>
              <a:rPr sz="24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/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/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/>
            <a:r>
              <a:rPr sz="2400" spc="-130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sz="2400" spc="-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-5" dirty="0" smtClean="0">
              <a:solidFill>
                <a:srgbClr val="00AF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/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spc="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5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692910">
              <a:tabLst>
                <a:tab pos="357188" algn="l"/>
              </a:tabLst>
            </a:pPr>
            <a:r>
              <a:rPr lang="en-US" sz="2400" spc="5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spc="5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-apple-system,</a:t>
            </a:r>
          </a:p>
          <a:p>
            <a:pPr marL="12700" marR="5715">
              <a:tabLst>
                <a:tab pos="357188" algn="l"/>
              </a:tabLst>
            </a:pPr>
            <a:r>
              <a:rPr lang="en-US" sz="2400" spc="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spc="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BlinkMacSystemFont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Segoe UI, 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Roboto,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Oxygen, </a:t>
            </a:r>
            <a:r>
              <a:rPr sz="2400" spc="-130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Ubuntu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24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spc="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Cantarell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Fira</a:t>
            </a:r>
            <a:r>
              <a:rPr sz="24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Sans,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Droid</a:t>
            </a:r>
            <a:r>
              <a:rPr sz="24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Sans</a:t>
            </a:r>
            <a:r>
              <a:rPr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2400" spc="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Helvetica</a:t>
            </a:r>
            <a:r>
              <a:rPr sz="24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Neue</a:t>
            </a: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2400"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sans-serif;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spcBef>
                <a:spcPts val="580"/>
              </a:spcBef>
            </a:pPr>
            <a:r>
              <a:rPr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 (</a:t>
            </a:r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421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 (</a:t>
            </a:r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65" y="836712"/>
            <a:ext cx="7314286" cy="35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9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 (</a:t>
            </a:r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32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74" y="764704"/>
            <a:ext cx="7466667" cy="56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38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 (</a:t>
            </a:r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51" y="764704"/>
            <a:ext cx="7285714" cy="57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2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1513788"/>
            <a:ext cx="8640960" cy="3363677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800" i="1" u="heavy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</a:t>
            </a:r>
            <a:r>
              <a:rPr sz="2800" i="1" u="heavy" kern="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www.csszengarden.com</a:t>
            </a:r>
            <a:endParaRPr lang="en-US" sz="2800" i="1" u="heavy" kern="0" dirty="0" smtClean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algn="just">
              <a:lnSpc>
                <a:spcPct val="100000"/>
              </a:lnSpc>
              <a:spcBef>
                <a:spcPts val="384"/>
              </a:spcBef>
              <a:tabLst>
                <a:tab pos="355600" algn="l"/>
                <a:tab pos="356235" algn="l"/>
              </a:tabLst>
            </a:pP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Сад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дзена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демонстрирует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384"/>
              </a:spcBef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ts val="3460"/>
              </a:lnSpc>
              <a:spcBef>
                <a:spcPts val="815"/>
              </a:spcBef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основе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лежит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один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тот же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которому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применяются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разные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</a:t>
            </a:r>
            <a:r>
              <a:rPr lang="ru-RU"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ерские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решения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изменяется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подключаемый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2640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8032" y="1340768"/>
            <a:ext cx="8568952" cy="2676374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870"/>
              </a:spcBef>
              <a:tabLst>
                <a:tab pos="355600" algn="l"/>
                <a:tab pos="356235" algn="l"/>
              </a:tabLst>
            </a:pPr>
            <a:r>
              <a:rPr sz="2800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Serif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шрифты с засечками</a:t>
            </a:r>
          </a:p>
          <a:p>
            <a:pPr marL="12065" algn="just">
              <a:lnSpc>
                <a:spcPct val="100000"/>
              </a:lnSpc>
              <a:spcBef>
                <a:spcPts val="765"/>
              </a:spcBef>
              <a:tabLst>
                <a:tab pos="355600" algn="l"/>
                <a:tab pos="356235" algn="l"/>
              </a:tabLst>
            </a:pPr>
            <a:r>
              <a:rPr sz="2800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Sans Serif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шрифты без засечек</a:t>
            </a: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Cursive –"рукописные" шрифты</a:t>
            </a: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Fantasy – декоративные шрифты</a:t>
            </a: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Monospace – моноширинные шрифты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Семейства шрифтов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4072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836712"/>
            <a:ext cx="9433048" cy="518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74110">
              <a:tabLst>
                <a:tab pos="355600" algn="l"/>
                <a:tab pos="356235" algn="l"/>
              </a:tabLst>
            </a:pPr>
            <a:r>
              <a:rPr sz="2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sz="2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R="3674110">
              <a:tabLst>
                <a:tab pos="355600" algn="l"/>
                <a:tab pos="356235" algn="l"/>
              </a:tabLst>
            </a:pPr>
            <a:endParaRPr lang="ru-RU" sz="2800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674110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#f15a22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R="3674110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rgb</a:t>
            </a:r>
            <a:r>
              <a:rPr sz="28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(0,113,181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674110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yellowgreen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674110">
              <a:tabLst>
                <a:tab pos="355600" algn="l"/>
                <a:tab pos="356235" algn="l"/>
              </a:tabLst>
            </a:pPr>
            <a:endParaRPr lang="en-US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674110">
              <a:tabLst>
                <a:tab pos="355600" algn="l"/>
                <a:tab pos="356235" algn="l"/>
              </a:tabLst>
            </a:pPr>
            <a:r>
              <a:rPr sz="2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r>
              <a:rPr lang="ru-RU" sz="2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характеристик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фона</a:t>
            </a:r>
            <a:endParaRPr lang="ru-RU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674110"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/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ru-RU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/>
            <a:r>
              <a:rPr lang="ru-RU"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(/example/image/hand.png</a:t>
            </a:r>
            <a:r>
              <a:rPr sz="28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repeat-y #fc0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ru-RU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yellowgreen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и фон (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&amp; background)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329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7744" y="1268760"/>
            <a:ext cx="7526134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2920" algn="just"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ширина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042920" algn="just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500px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R="3074035" algn="just">
              <a:tabLst>
                <a:tab pos="355600" algn="l"/>
                <a:tab pos="356235" algn="l"/>
              </a:tabLst>
            </a:pPr>
            <a:endParaRPr lang="ru-RU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074035" algn="just">
              <a:tabLst>
                <a:tab pos="355600" algn="l"/>
                <a:tab pos="356235" algn="l"/>
              </a:tabLst>
            </a:pPr>
            <a:r>
              <a:rPr sz="2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высота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074035" algn="just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R="5080" algn="just">
              <a:tabLst>
                <a:tab pos="355600" algn="l"/>
                <a:tab pos="356235" algn="l"/>
              </a:tabLst>
            </a:pPr>
            <a:endParaRPr lang="ru-RU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 algn="just">
              <a:tabLst>
                <a:tab pos="355600" algn="l"/>
                <a:tab pos="356235" algn="l"/>
              </a:tabLst>
            </a:pPr>
            <a:r>
              <a:rPr sz="28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 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элемент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должен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 algn="just">
              <a:tabLst>
                <a:tab pos="355600" algn="l"/>
                <a:tab pos="356235" algn="l"/>
              </a:tabLst>
            </a:pP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быть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показан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документе.</a:t>
            </a:r>
          </a:p>
          <a:p>
            <a:pPr algn="just"/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inline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none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свойства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7342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97573" y="980728"/>
            <a:ext cx="5149870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81355"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margin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внешний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отступ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681355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margin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15px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681355"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padding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внутренний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отступ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padding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5px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74650"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граница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74650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4px double black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74650"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316355"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выравнивание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316355">
              <a:tabLst>
                <a:tab pos="355600" algn="l"/>
                <a:tab pos="356235" algn="l"/>
              </a:tabLst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sz="28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none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Отступы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11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610690"/>
            <a:ext cx="7929245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Cтиль маркера, его положение, а также  изображение, которое будет использоваться  в качестве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маркера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списка</a:t>
            </a:r>
            <a:r>
              <a:rPr lang="en-US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list-style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800" i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list-style-type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|| </a:t>
            </a:r>
            <a:r>
              <a:rPr sz="2800" i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list-style-position</a:t>
            </a:r>
            <a:endParaRPr sz="28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00000"/>
              </a:lnSpc>
            </a:pP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|| </a:t>
            </a:r>
            <a:r>
              <a:rPr sz="2800" i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list-style-image</a:t>
            </a:r>
            <a:endParaRPr sz="28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Стиль списка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list-style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2432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5536" y="2780928"/>
            <a:ext cx="5116180" cy="3558667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>
              <a:lnSpc>
                <a:spcPct val="100000"/>
              </a:lnSpc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классов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идентификаторов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атрибутов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псевдоэлементов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универсальный</a:t>
            </a:r>
            <a:r>
              <a:rPr lang="ru-RU"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Calibri"/>
              <a:buChar char="–"/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ru-RU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://webref.ru/css/selector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Селекторы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684467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Основным понятием в 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выступает селектор — это некоторое имя стиля, для которого добавляются параметры форматирования. В качестве селектора выступают теги, классы и идентификаторы. Общий способ записи имеет следующий вид.</a:t>
            </a:r>
          </a:p>
        </p:txBody>
      </p:sp>
    </p:spTree>
    <p:extLst>
      <p:ext uri="{BB962C8B-B14F-4D97-AF65-F5344CB8AC3E}">
        <p14:creationId xmlns:p14="http://schemas.microsoft.com/office/powerpoint/2010/main" val="19197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91" y="2924944"/>
            <a:ext cx="8320889" cy="219692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Структура, правила</a:t>
            </a:r>
            <a:endParaRPr lang="ru-RU" sz="3200" b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04775" y="849486"/>
            <a:ext cx="4320480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 </a:t>
            </a:r>
            <a:endParaRPr kumimoji="0" lang="en-US" altLang="ru-RU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endParaRPr kumimoji="0" lang="en-US" altLang="ru-RU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188" algn="l"/>
              </a:tabLst>
            </a:pPr>
            <a:r>
              <a:rPr kumimoji="0" lang="en-US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свойство1: значение; </a:t>
            </a:r>
            <a:endParaRPr kumimoji="0" lang="en-US" altLang="ru-RU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188" algn="l"/>
              </a:tabLst>
            </a:pPr>
            <a:r>
              <a:rPr kumimoji="0" lang="en-US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свойство2: значение; </a:t>
            </a:r>
            <a:endParaRPr kumimoji="0" lang="en-US" altLang="ru-RU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58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93568" y="1268760"/>
            <a:ext cx="3357879" cy="4753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spc="-85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800" b="1" spc="-1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b="1" spc="-1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spc="-43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78815" marR="5080">
              <a:lnSpc>
                <a:spcPct val="100000"/>
              </a:lnSpc>
            </a:pPr>
            <a:r>
              <a:rPr sz="2800" spc="-4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sz="2800" spc="-3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sz="2800" spc="-9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sz="2800" spc="-1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spc="1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</a:t>
            </a:r>
            <a:r>
              <a:rPr sz="2800" spc="-3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sz="2800" spc="-5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2800" spc="-4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-1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sz="2800" spc="-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2800" spc="-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x;  </a:t>
            </a:r>
            <a:r>
              <a:rPr sz="2800" spc="-9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spc="-9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spc="-9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9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red;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</a:pPr>
            <a:r>
              <a:rPr sz="2800" spc="-43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800" spc="-43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</a:pP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spc="-225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2800" b="1" spc="-9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b="1" spc="-9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spc="-43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0238" marR="220345">
              <a:lnSpc>
                <a:spcPct val="100000"/>
              </a:lnSpc>
            </a:pPr>
            <a:r>
              <a:rPr sz="2800" spc="-4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sz="2800" spc="-2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sz="2800" spc="-9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sz="2800" spc="-1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spc="1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</a:t>
            </a:r>
            <a:r>
              <a:rPr sz="2800" spc="-35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sz="2800" spc="-6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2800" spc="-4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800" spc="-17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r>
              <a:rPr sz="2800" spc="-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2800" spc="7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sz="2800" spc="-2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 </a:t>
            </a:r>
            <a:r>
              <a:rPr sz="2800" spc="-10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spc="-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spc="-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spc="-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gray;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220345">
              <a:lnSpc>
                <a:spcPct val="100000"/>
              </a:lnSpc>
            </a:pPr>
            <a:r>
              <a:rPr sz="2800" spc="-43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 элементов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9080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8072" y="668687"/>
            <a:ext cx="7848872" cy="58599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310254">
              <a:tabLst>
                <a:tab pos="355600" algn="l"/>
                <a:tab pos="356235" algn="l"/>
                <a:tab pos="4585335" algn="l"/>
              </a:tabLst>
            </a:pPr>
            <a:r>
              <a:rPr sz="2400" b="1" kern="0" dirty="0" err="1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tagname</a:t>
            </a:r>
            <a:r>
              <a:rPr sz="24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sz="2400" b="1" kern="0" dirty="0" err="1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atribute</a:t>
            </a:r>
            <a:r>
              <a:rPr sz="24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=value</a:t>
            </a:r>
            <a:r>
              <a:rPr sz="24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ru-RU" sz="24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310254">
              <a:tabLst>
                <a:tab pos="355600" algn="l"/>
                <a:tab pos="356235" algn="l"/>
                <a:tab pos="458533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3310254">
              <a:tabLst>
                <a:tab pos="355600" algn="l"/>
                <a:tab pos="356235" algn="l"/>
                <a:tab pos="4585335" algn="l"/>
              </a:tabLst>
            </a:pPr>
            <a:r>
              <a:rPr lang="ru-RU"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>
              <a:tabLst>
                <a:tab pos="355600" algn="l"/>
                <a:tab pos="356235" algn="l"/>
              </a:tabLst>
            </a:pPr>
            <a:endParaRPr lang="ru-RU" sz="24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5600" algn="l"/>
                <a:tab pos="356235" algn="l"/>
              </a:tabLst>
            </a:pPr>
            <a:r>
              <a:rPr sz="2400" b="1" kern="0" dirty="0" err="1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sz="24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[alt</a:t>
            </a:r>
            <a:r>
              <a:rPr sz="24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  <a:endParaRPr lang="ru-RU" sz="24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5600" algn="l"/>
                <a:tab pos="35623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7188" algn="l"/>
              </a:tabLst>
            </a:pPr>
            <a:r>
              <a:rPr lang="ru-RU"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3px solid red;</a:t>
            </a:r>
          </a:p>
          <a:p>
            <a:pPr>
              <a:tabLst>
                <a:tab pos="66929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</a:t>
            </a:r>
            <a:r>
              <a:rPr sz="2400" kern="0" dirty="0" err="1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изображения, </a:t>
            </a:r>
            <a:r>
              <a:rPr sz="2400" kern="0" dirty="0" err="1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имеющие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атрибут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alt</a:t>
            </a:r>
            <a:r>
              <a:rPr lang="ru-RU"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*/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5600" algn="l"/>
                <a:tab pos="356235" algn="l"/>
              </a:tabLst>
            </a:pPr>
            <a:endParaRPr lang="ru-RU" sz="24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5600" algn="l"/>
                <a:tab pos="356235" algn="l"/>
              </a:tabLst>
            </a:pPr>
            <a:r>
              <a:rPr sz="24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a[</a:t>
            </a:r>
            <a:r>
              <a:rPr sz="2400" b="1" kern="0" dirty="0" err="1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sz="24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][title</a:t>
            </a:r>
            <a:r>
              <a:rPr sz="2400" b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ru-RU" sz="24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5600" algn="l"/>
                <a:tab pos="35623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7188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bold;</a:t>
            </a:r>
          </a:p>
          <a:p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355600" algn="l"/>
                <a:tab pos="356235" algn="l"/>
              </a:tabLst>
            </a:pPr>
            <a:r>
              <a:rPr lang="ru-RU" sz="20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sz="20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</a:t>
            </a:r>
            <a:r>
              <a:rPr sz="20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://</a:t>
            </a:r>
            <a:r>
              <a:rPr sz="20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developer.mozilla.org/ru/docs/Web/CSS/Att</a:t>
            </a:r>
            <a:r>
              <a:rPr lang="en-US" sz="20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ribute_selectors</a:t>
            </a:r>
            <a:endParaRPr lang="en-US" sz="20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5019" y="6434734"/>
            <a:ext cx="193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31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 атрибутов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94936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7100" y="692696"/>
            <a:ext cx="7790815" cy="59214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550545" algn="l"/>
                <a:tab pos="551180" algn="l"/>
              </a:tabLst>
            </a:pP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a[href$=".ru"] </a:t>
            </a:r>
            <a:endParaRPr lang="ru-RU" sz="2400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550545" algn="l"/>
                <a:tab pos="55118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заканчивается</a:t>
            </a:r>
            <a:r>
              <a:rPr sz="2400" kern="0" dirty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</a:t>
            </a:r>
            <a:r>
              <a:rPr lang="ru-RU"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400" kern="0" dirty="0" err="1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</a:t>
            </a:r>
            <a:r>
              <a:rPr lang="ru-RU"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*/</a:t>
            </a:r>
          </a:p>
          <a:p>
            <a:pPr>
              <a:lnSpc>
                <a:spcPct val="100000"/>
              </a:lnSpc>
              <a:tabLst>
                <a:tab pos="550545" algn="l"/>
                <a:tab pos="551180" algn="l"/>
              </a:tabLst>
            </a:pPr>
            <a:r>
              <a:rPr lang="ru-RU" sz="2400" kern="0" dirty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red;</a:t>
            </a:r>
          </a:p>
          <a:p>
            <a:pPr>
              <a:lnSpc>
                <a:spcPct val="100000"/>
              </a:lnSpc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550545" algn="l"/>
                <a:tab pos="551180" algn="l"/>
              </a:tabLst>
            </a:pP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a[href$=".com"] </a:t>
            </a:r>
            <a:endParaRPr lang="ru-RU" sz="2400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550545" algn="l"/>
                <a:tab pos="55118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</a:t>
            </a:r>
            <a:r>
              <a:rPr sz="2400" kern="0" dirty="0" err="1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заканчивается</a:t>
            </a:r>
            <a:r>
              <a:rPr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</a:t>
            </a:r>
            <a:r>
              <a:rPr lang="ru-RU"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.com</a:t>
            </a:r>
            <a:r>
              <a:rPr lang="ru-RU" sz="2400" kern="0" dirty="0" smtClean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*/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539750" algn="l"/>
              </a:tabLst>
            </a:pPr>
            <a:r>
              <a:rPr lang="ru-RU"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blue;</a:t>
            </a:r>
          </a:p>
          <a:p>
            <a:pPr>
              <a:lnSpc>
                <a:spcPct val="100000"/>
              </a:lnSpc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article[about$="isc/administration"]</a:t>
            </a:r>
          </a:p>
          <a:p>
            <a:pPr marR="5080">
              <a:lnSpc>
                <a:spcPct val="100000"/>
              </a:lnSpc>
              <a:tabLst>
                <a:tab pos="3670300" algn="l"/>
              </a:tabLst>
            </a:pP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.paragraph.paragraph--type--image-and-text </a:t>
            </a:r>
            <a:endParaRPr lang="ru-RU" sz="2400" kern="0" dirty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3670300" algn="l"/>
              </a:tabLst>
            </a:pP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.image </a:t>
            </a:r>
            <a:endParaRPr lang="ru-RU" sz="2400" kern="0" dirty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367030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539750" algn="l"/>
                <a:tab pos="3670300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inherit; 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367030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 атрибутов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662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0" y="1340768"/>
            <a:ext cx="8812776" cy="4392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166120" y="605832"/>
            <a:ext cx="8812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VERDE </a:t>
            </a:r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MODERNA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Dave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Shea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7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2028" y="836712"/>
            <a:ext cx="8640960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 позволяет создать "чистый" стиль, не  привязанный к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какому-либо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конкретному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тегу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Классы</a:t>
            </a:r>
            <a:endParaRPr lang="ru-RU" sz="3200" b="1" dirty="0"/>
          </a:p>
        </p:txBody>
      </p:sp>
      <p:sp>
        <p:nvSpPr>
          <p:cNvPr id="7" name="object 3"/>
          <p:cNvSpPr txBox="1"/>
          <p:nvPr/>
        </p:nvSpPr>
        <p:spPr>
          <a:xfrm>
            <a:off x="2898576" y="2348880"/>
            <a:ext cx="3347864" cy="3460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tabLst>
                <a:tab pos="355600" algn="l"/>
                <a:tab pos="356235" algn="l"/>
                <a:tab pos="2818765" algn="l"/>
              </a:tabLst>
            </a:pPr>
            <a:r>
              <a:rPr sz="32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.classname	</a:t>
            </a:r>
            <a:endParaRPr lang="en-US" sz="3200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355600" algn="l"/>
                <a:tab pos="356235" algn="l"/>
                <a:tab pos="2818765" algn="l"/>
              </a:tabLst>
            </a:pP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32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  <a:tabLst>
                <a:tab pos="539750" algn="l"/>
                <a:tab pos="2817813" algn="l"/>
              </a:tabLst>
            </a:pPr>
            <a:r>
              <a:rPr lang="ru-RU" sz="32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32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prop1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value1</a:t>
            </a: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 </a:t>
            </a:r>
            <a:r>
              <a:rPr lang="en-US"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32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prop2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32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2;</a:t>
            </a:r>
          </a:p>
          <a:p>
            <a:pPr>
              <a:lnSpc>
                <a:spcPct val="100000"/>
              </a:lnSpc>
              <a:tabLst>
                <a:tab pos="539750" algn="l"/>
                <a:tab pos="2817813" algn="l"/>
              </a:tabLst>
            </a:pPr>
            <a:r>
              <a:rPr lang="en-US"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sz="3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539750" algn="l"/>
                <a:tab pos="2817813" algn="l"/>
              </a:tabLst>
            </a:pPr>
            <a:r>
              <a:rPr lang="en-US" sz="32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3200" kern="0" dirty="0" err="1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propN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</a:p>
          <a:p>
            <a:pPr>
              <a:lnSpc>
                <a:spcPct val="100000"/>
              </a:lnSpc>
            </a:pPr>
            <a:r>
              <a:rPr sz="32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89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6641" y="1628800"/>
            <a:ext cx="7531734" cy="30296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{font-size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10px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>
              <a:lnSpc>
                <a:spcPct val="100000"/>
              </a:lnSpc>
              <a:tabLst>
                <a:tab pos="357188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{font-size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50px}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8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&lt;h1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class=“small”&gt;Маленький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</a:t>
            </a: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h2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class=“big”&gt;Большой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6733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8072" y="1484784"/>
            <a:ext cx="7848872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539750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 {font-size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12px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font-family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>
              <a:lnSpc>
                <a:spcPct val="100000"/>
              </a:lnSpc>
              <a:tabLst>
                <a:tab pos="539750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fantasy {font-size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14px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font-style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italic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&lt;/style</a:t>
            </a: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8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&lt;h1 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=“normal”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=“fantasy”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&lt;/p&gt;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&lt;h1 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=“fantasy”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=“normal”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&lt;/p&gt;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0342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9552" y="1124776"/>
            <a:ext cx="4470775" cy="4152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tabLst>
                <a:tab pos="357188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 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tabLst>
                <a:tab pos="357188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2788">
              <a:lnSpc>
                <a:spcPct val="100000"/>
              </a:lnSpc>
              <a:spcBef>
                <a:spcPts val="575"/>
              </a:spcBef>
            </a:pP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bold;</a:t>
            </a:r>
          </a:p>
          <a:p>
            <a:pPr marL="712788">
              <a:lnSpc>
                <a:spcPct val="100000"/>
              </a:lnSpc>
            </a:pP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arial, sans-serif;</a:t>
            </a:r>
          </a:p>
          <a:p>
            <a:pPr marL="712788" marR="1279525">
              <a:lnSpc>
                <a:spcPct val="100000"/>
              </a:lnSpc>
            </a:pP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20px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 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2788" marR="1279525">
              <a:lnSpc>
                <a:spcPct val="100000"/>
              </a:lnSpc>
            </a:pP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darkblue; 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margin-left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15px;</a:t>
            </a:r>
          </a:p>
          <a:p>
            <a:pPr marL="12700">
              <a:lnSpc>
                <a:spcPct val="100000"/>
              </a:lnSpc>
              <a:tabLst>
                <a:tab pos="357188" algn="l"/>
              </a:tabLst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&lt;/style&gt;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860032" y="1124744"/>
            <a:ext cx="4032448" cy="414921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357188" algn="l"/>
              </a:tabLst>
            </a:pPr>
            <a:r>
              <a:rPr lang="ru-RU" b="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b="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 </a:t>
            </a:r>
            <a:endParaRPr lang="ru-RU" b="0" kern="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357188" algn="l"/>
              </a:tabLst>
            </a:pPr>
            <a:r>
              <a:rPr lang="ru-RU" b="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b="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b="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2788" indent="0">
              <a:lnSpc>
                <a:spcPct val="100000"/>
              </a:lnSpc>
              <a:spcBef>
                <a:spcPts val="0"/>
              </a:spcBef>
              <a:buNone/>
            </a:pPr>
            <a:r>
              <a:rPr b="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font-style</a:t>
            </a:r>
            <a:r>
              <a:rPr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italic;</a:t>
            </a:r>
          </a:p>
          <a:p>
            <a:pPr marL="712788" indent="0">
              <a:lnSpc>
                <a:spcPct val="100000"/>
              </a:lnSpc>
              <a:spcBef>
                <a:spcPts val="0"/>
              </a:spcBef>
              <a:buNone/>
            </a:pPr>
            <a:r>
              <a:rPr b="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font-family</a:t>
            </a:r>
            <a:r>
              <a:rPr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roman, serif;</a:t>
            </a:r>
          </a:p>
          <a:p>
            <a:pPr marL="712788" marR="854075" indent="0">
              <a:lnSpc>
                <a:spcPct val="100000"/>
              </a:lnSpc>
              <a:spcBef>
                <a:spcPts val="0"/>
              </a:spcBef>
              <a:buNone/>
            </a:pPr>
            <a:r>
              <a:rPr b="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25px;  </a:t>
            </a:r>
            <a:r>
              <a:rPr b="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rgb(0,0,0);  </a:t>
            </a:r>
            <a:r>
              <a:rPr b="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margin-left</a:t>
            </a:r>
            <a:r>
              <a:rPr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30px;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357188" algn="l"/>
              </a:tabLst>
            </a:pPr>
            <a:r>
              <a:rPr lang="ru-RU" b="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b="0" kern="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b="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&lt;/style&gt;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22405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908720"/>
            <a:ext cx="45675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=ask&gt;Вопрос 1&lt;/p&gt;</a:t>
            </a:r>
          </a:p>
          <a:p>
            <a:pPr marL="12700">
              <a:lnSpc>
                <a:spcPct val="100000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=answer&gt;Ответ 1&lt;/p&gt;</a:t>
            </a:r>
          </a:p>
          <a:p>
            <a:pPr marL="12700">
              <a:lnSpc>
                <a:spcPct val="100000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=ask&gt;Вопрос 2&lt;/p&gt;</a:t>
            </a:r>
          </a:p>
          <a:p>
            <a:pPr marL="12700">
              <a:lnSpc>
                <a:spcPct val="100000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=answer&gt;Ответ 2&lt;/p&gt;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=ask&gt;Вопрос 3&lt;/p&gt;</a:t>
            </a:r>
          </a:p>
          <a:p>
            <a:pPr marL="12700">
              <a:lnSpc>
                <a:spcPct val="100000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 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=answer&gt;Ответ 3&lt;/p&gt;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6096" y="2132856"/>
            <a:ext cx="3067050" cy="43910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2430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59832" y="1700808"/>
            <a:ext cx="3358515" cy="4753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h1, h2, h3 </a:t>
            </a:r>
            <a:endParaRPr lang="en-US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9750" marR="5080">
              <a:lnSpc>
                <a:spcPct val="100000"/>
              </a:lnSpc>
            </a:pPr>
            <a:r>
              <a:rPr sz="28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25px;  </a:t>
            </a:r>
            <a:r>
              <a:rPr sz="28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>
              <a:lnSpc>
                <a:spcPct val="100000"/>
              </a:lnSpc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span, table </a:t>
            </a:r>
            <a:endParaRPr lang="en-US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9750" marR="5080">
              <a:lnSpc>
                <a:spcPct val="100000"/>
              </a:lnSpc>
            </a:pPr>
            <a:r>
              <a:rPr sz="28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15px;  </a:t>
            </a:r>
            <a:r>
              <a:rPr sz="28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green;</a:t>
            </a:r>
          </a:p>
          <a:p>
            <a:pPr>
              <a:lnSpc>
                <a:spcPct val="100000"/>
              </a:lnSpc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Группы стилей</a:t>
            </a:r>
          </a:p>
        </p:txBody>
      </p:sp>
      <p:sp>
        <p:nvSpPr>
          <p:cNvPr id="4" name="object 3"/>
          <p:cNvSpPr txBox="1"/>
          <p:nvPr/>
        </p:nvSpPr>
        <p:spPr>
          <a:xfrm>
            <a:off x="252028" y="692696"/>
            <a:ext cx="8640960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свойств применяются ко всем тегам, перечисленным через запятую.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" y="1695450"/>
            <a:ext cx="8658225" cy="39909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6225" y="5863538"/>
            <a:ext cx="86582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Древовидная</a:t>
            </a:r>
            <a:r>
              <a:rPr sz="2400" b="1" i="1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</a:t>
            </a:r>
            <a:r>
              <a:rPr sz="2400" b="1" i="1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</a:t>
            </a: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Контекстные стили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6377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" y="1695450"/>
            <a:ext cx="8658225" cy="39909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6225" y="5863538"/>
            <a:ext cx="86582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Древовидная</a:t>
            </a:r>
            <a:r>
              <a:rPr sz="2400" b="1" i="1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</a:t>
            </a:r>
            <a:r>
              <a:rPr sz="2400" b="1" i="1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</a:t>
            </a: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Контекстные стили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3350345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5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Контекстные стили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565512"/>
            <a:ext cx="864096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 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ё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внутри контейнера 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 инструктирует браузер относительно полного базового адреса текущего документа.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Тег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предназначен для документов, в которых используется относительный адрес и эти документы могут переноситься в другую папку или даже на другой компьютер без потери связи.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Браузер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ищет тег 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определяет полный адрес документа и корректно загружает его.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если адрес документа указан как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="http://www.megasite.ru/hzchd/"&gt;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 при добавлении рисунков достаточно использовать относительный адрес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smthng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полный путь к изображению будет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www.megasite.ru/hzchd/images/</a:t>
            </a:r>
            <a:r>
              <a:rPr lang="en-US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smthng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что позволяет браузеру всегда находить графический файл, независимо от того, где находится текущая веб-страница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Контекстные стили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56551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 можно применять и иерархическую систему пути с двумя точками. Так, если изображение добавляется как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="../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smthng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 полный путь к файлу будет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www.megasite.ru/images/</a:t>
            </a:r>
            <a:r>
              <a:rPr lang="en-US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smthng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Второе применение тега 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задание целевого окна для всех ссылок на текущей странице.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979712" y="2924944"/>
            <a:ext cx="51845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99"/>
                </a:solidFill>
                <a:latin typeface="Courier New" panose="02070309020205020404" pitchFamily="49" charset="0"/>
              </a:rPr>
              <a:t>&lt;!DOCTYPE HTML&gt;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html&gt;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3571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head&gt;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7127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meta</a:t>
            </a:r>
            <a:r>
              <a:rPr lang="en-US" dirty="0">
                <a:solidFill>
                  <a:srgbClr val="B61039"/>
                </a:solidFill>
                <a:latin typeface="Courier New" panose="02070309020205020404" pitchFamily="49" charset="0"/>
              </a:rPr>
              <a:t> charset=</a:t>
            </a:r>
            <a:r>
              <a:rPr lang="en-US" dirty="0">
                <a:solidFill>
                  <a:srgbClr val="39892F"/>
                </a:solidFill>
                <a:latin typeface="Courier New" panose="02070309020205020404" pitchFamily="49" charset="0"/>
              </a:rPr>
              <a:t>"utf-8</a:t>
            </a:r>
            <a:r>
              <a:rPr lang="en-US" dirty="0" smtClean="0">
                <a:solidFill>
                  <a:srgbClr val="39892F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7127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title&gt;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Тег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BASE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&lt;/title&gt;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base</a:t>
            </a:r>
            <a:r>
              <a:rPr lang="en-US" dirty="0">
                <a:solidFill>
                  <a:srgbClr val="B61039"/>
                </a:solidFill>
                <a:latin typeface="Courier New" panose="02070309020205020404" pitchFamily="49" charset="0"/>
              </a:rPr>
              <a:t> target=</a:t>
            </a:r>
            <a:r>
              <a:rPr lang="en-US" dirty="0">
                <a:solidFill>
                  <a:srgbClr val="39892F"/>
                </a:solidFill>
                <a:latin typeface="Courier New" panose="02070309020205020404" pitchFamily="49" charset="0"/>
              </a:rPr>
              <a:t>"_blank</a:t>
            </a:r>
            <a:r>
              <a:rPr lang="en-US" dirty="0" smtClean="0">
                <a:solidFill>
                  <a:srgbClr val="39892F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3571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&lt;/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head&gt;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3571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body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7127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p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b="1" dirty="0" smtClean="0">
              <a:solidFill>
                <a:srgbClr val="006699"/>
              </a:solidFill>
              <a:latin typeface="Courier New" panose="02070309020205020404" pitchFamily="49" charset="0"/>
            </a:endParaRPr>
          </a:p>
          <a:p>
            <a:pPr>
              <a:tabLst>
                <a:tab pos="1079500" algn="l"/>
              </a:tabLst>
            </a:pPr>
            <a:r>
              <a:rPr lang="ru-RU" b="1" dirty="0">
                <a:solidFill>
                  <a:srgbClr val="006699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B61039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B61039"/>
                </a:solidFill>
                <a:latin typeface="Courier New" panose="02070309020205020404" pitchFamily="49" charset="0"/>
              </a:rPr>
              <a:t>href</a:t>
            </a:r>
            <a:r>
              <a:rPr lang="en-US" dirty="0">
                <a:solidFill>
                  <a:srgbClr val="B61039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39892F"/>
                </a:solidFill>
                <a:latin typeface="Courier New" panose="02070309020205020404" pitchFamily="49" charset="0"/>
              </a:rPr>
              <a:t>"1.html"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Ссылка</a:t>
            </a:r>
            <a:r>
              <a:rPr lang="ru-RU" b="1" dirty="0">
                <a:solidFill>
                  <a:srgbClr val="006699"/>
                </a:solidFill>
                <a:latin typeface="Courier New" panose="02070309020205020404" pitchFamily="49" charset="0"/>
              </a:rPr>
              <a:t>&lt;/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b="1" dirty="0" smtClean="0">
              <a:solidFill>
                <a:srgbClr val="006699"/>
              </a:solidFill>
              <a:latin typeface="Courier New" panose="02070309020205020404" pitchFamily="49" charset="0"/>
            </a:endParaRPr>
          </a:p>
          <a:p>
            <a:pPr>
              <a:tabLst>
                <a:tab pos="712788" algn="l"/>
              </a:tabLst>
            </a:pPr>
            <a:r>
              <a:rPr lang="ru-RU" b="1" dirty="0">
                <a:solidFill>
                  <a:srgbClr val="006699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&lt;/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p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357188" algn="l"/>
              </a:tabLst>
            </a:pP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&lt;/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body</a:t>
            </a: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&gt;</a:t>
            </a:r>
            <a:endParaRPr lang="ru-RU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tabLst>
                <a:tab pos="357188" algn="l"/>
              </a:tabLst>
            </a:pPr>
            <a:r>
              <a:rPr lang="en-US" b="1" dirty="0" smtClean="0">
                <a:solidFill>
                  <a:srgbClr val="006699"/>
                </a:solidFill>
                <a:latin typeface="Courier New" panose="02070309020205020404" pitchFamily="49" charset="0"/>
              </a:rPr>
              <a:t>&lt;/</a:t>
            </a:r>
            <a:r>
              <a:rPr lang="en-US" b="1" dirty="0">
                <a:solidFill>
                  <a:srgbClr val="006699"/>
                </a:solidFill>
                <a:latin typeface="Courier New" panose="02070309020205020404" pitchFamily="49" charset="0"/>
              </a:rPr>
              <a:t>html&gt;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0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0" y="1412776"/>
            <a:ext cx="8705035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19989" y="620688"/>
            <a:ext cx="8705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 CENTURY </a:t>
            </a:r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Andrew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Lohman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6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980728"/>
            <a:ext cx="8590204" cy="45942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  <a:tab pos="1035050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	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navy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;}</a:t>
            </a:r>
            <a:endParaRPr lang="ru-RU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  <a:tab pos="103505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tomato;} 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  <a:tab pos="1035050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 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green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;}</a:t>
            </a:r>
            <a:r>
              <a:rPr lang="en-US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</a:t>
            </a:r>
            <a:r>
              <a:rPr lang="ru-RU" sz="2400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применяется к </a:t>
            </a:r>
            <a:r>
              <a:rPr lang="en-US" sz="2400" i="1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400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потомку </a:t>
            </a:r>
            <a:r>
              <a:rPr lang="en-US" sz="2400" i="1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  <a:r>
              <a:rPr lang="en-US" sz="2400" kern="0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*/</a:t>
            </a:r>
            <a:endParaRPr sz="2400" kern="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32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32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3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55600" algn="l"/>
                <a:tab pos="356235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&lt;u&gt;Первая строка&lt;/u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55600" algn="l"/>
                <a:tab pos="35623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b&gt;Вторая строка&lt;/b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55600" algn="l"/>
                <a:tab pos="35623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u&gt;&lt;b&gt;Третья строка&lt;/b&gt;&lt;/u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55600" algn="l"/>
                <a:tab pos="356235" algn="l"/>
              </a:tabLst>
            </a:pP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b&gt;&lt;u&gt;Четвертая строка&lt;/u&gt;&lt;/b&gt;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960" y="2204864"/>
            <a:ext cx="3837676" cy="255112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Контекстные стили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8794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1108" y="2099774"/>
            <a:ext cx="4622800" cy="442557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 span </a:t>
            </a:r>
            <a:endParaRPr lang="en-US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потомки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sz="24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Вложенные селекторы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23928" y="5052102"/>
            <a:ext cx="1656184" cy="720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bject 3"/>
          <p:cNvSpPr txBox="1"/>
          <p:nvPr/>
        </p:nvSpPr>
        <p:spPr>
          <a:xfrm>
            <a:off x="252028" y="692696"/>
            <a:ext cx="8640960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свойств применяются к совокупности тегов, перечисленных через пробел в указанной последовательности.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48097" y="1844824"/>
            <a:ext cx="5792255" cy="4792978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 &gt; span </a:t>
            </a:r>
            <a:endParaRPr lang="en-US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непосредственные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потомки</a:t>
            </a:r>
            <a:endParaRPr lang="en-US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&lt;h1&gt;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sz="24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Дочерние селекторы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755485" y="5504258"/>
            <a:ext cx="1584176" cy="7920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5" name="object 3"/>
          <p:cNvSpPr txBox="1"/>
          <p:nvPr/>
        </p:nvSpPr>
        <p:spPr>
          <a:xfrm>
            <a:off x="252028" y="548680"/>
            <a:ext cx="8640960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свойств применяются к тегам, упомянутым после символа 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"&gt;"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содержащимся внутри тегов, упомянутых перед тем же символом.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62256" y="764704"/>
            <a:ext cx="2808312" cy="5597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800" b="1" spc="-1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sz="2800" b="1" spc="-5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800" b="1" spc="-1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b="1" spc="-10" dirty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первый</a:t>
            </a:r>
            <a:r>
              <a:rPr sz="2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сосед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1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b="1" spc="-5" dirty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en-US"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en-US"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Соседние селекторы</a:t>
            </a:r>
            <a:endParaRPr lang="ru-RU" sz="32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4835976"/>
            <a:ext cx="1584176" cy="7920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bject 3"/>
          <p:cNvSpPr txBox="1"/>
          <p:nvPr/>
        </p:nvSpPr>
        <p:spPr>
          <a:xfrm>
            <a:off x="3707904" y="3752025"/>
            <a:ext cx="4824536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свойств </a:t>
            </a:r>
            <a:r>
              <a:rPr lang="ru-RU"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к тегу, упомянутому после символа 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идущему сразу вслед за тегом, упомянутым перед тем же символом.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4056" y="828495"/>
            <a:ext cx="2520280" cy="5597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800" b="1" spc="-1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</a:t>
            </a:r>
            <a:r>
              <a:rPr sz="2800" b="1" spc="-5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span</a:t>
            </a:r>
            <a:r>
              <a:rPr sz="2800" b="1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800" b="1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</a:t>
            </a:r>
            <a:r>
              <a:rPr sz="2800" spc="-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соседи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1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sz="2400" b="1" spc="-1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5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sz="2400" b="1" spc="-5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1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b="1" spc="-1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400" b="1" spc="-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400" b="1" spc="-1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span&gt;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Соседние селекторы</a:t>
            </a:r>
            <a:endParaRPr lang="ru-RU" sz="32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7544" y="4860943"/>
            <a:ext cx="1584176" cy="7920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5661248"/>
            <a:ext cx="1584176" cy="7920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9" name="object 3"/>
          <p:cNvSpPr txBox="1"/>
          <p:nvPr/>
        </p:nvSpPr>
        <p:spPr>
          <a:xfrm>
            <a:off x="3707904" y="3356992"/>
            <a:ext cx="4824536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свойств </a:t>
            </a:r>
            <a:r>
              <a:rPr lang="ru-RU"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к тегам, упомянутым после символа 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"~"</a:t>
            </a:r>
            <a:r>
              <a:rPr lang="ru-RU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идущим сразу вслед за тегом, упомянутым перед тем же символом.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355" y="1340768"/>
            <a:ext cx="8028305" cy="33502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 позволяют задавать стиль  элемента по его характеристикам, которые  не являются именем,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атрибутом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содержимым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lang="en-US" sz="2800" i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800" i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:link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непосещенные ссылки</a:t>
            </a: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lang="en-US"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800" i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:visited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посещенные ссылки</a:t>
            </a: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lang="en-US"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800" i="1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:active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активиная ссылка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1165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8680" y="1052736"/>
            <a:ext cx="7907655" cy="3538148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870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:not(селектор)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отрицание</a:t>
            </a:r>
          </a:p>
          <a:p>
            <a:pPr marL="12065" algn="just">
              <a:lnSpc>
                <a:spcPct val="100000"/>
              </a:lnSpc>
              <a:spcBef>
                <a:spcPts val="765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:hover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элемент под курсором</a:t>
            </a: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:focus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элемент в фокусе</a:t>
            </a:r>
          </a:p>
          <a:p>
            <a:pPr marL="12065" marR="48577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:checked, :disabled, :enabled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элемента</a:t>
            </a:r>
          </a:p>
          <a:p>
            <a:pPr marL="12065" marR="5080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:target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которого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совпадает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якорем # текущего </a:t>
            </a:r>
            <a:r>
              <a:rPr sz="28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6843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5942" y="980728"/>
            <a:ext cx="7413132" cy="4078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a:link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marR="1618615">
              <a:lnSpc>
                <a:spcPts val="2590"/>
              </a:lnSpc>
              <a:spcBef>
                <a:spcPts val="185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black;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50px;  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marR="1618615">
              <a:lnSpc>
                <a:spcPts val="2590"/>
              </a:lnSpc>
              <a:spcBef>
                <a:spcPts val="185"/>
              </a:spcBef>
            </a:pP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text-decoration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underline;}</a:t>
            </a:r>
          </a:p>
          <a:p>
            <a:pPr marL="12700">
              <a:lnSpc>
                <a:spcPts val="2415"/>
              </a:lnSpc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a:visited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ts val="2595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gray;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50px;</a:t>
            </a:r>
          </a:p>
          <a:p>
            <a:pPr marL="927100">
              <a:lnSpc>
                <a:spcPts val="2590"/>
              </a:lnSpc>
            </a:pP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text-decoration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none;}</a:t>
            </a:r>
          </a:p>
          <a:p>
            <a:pPr marL="12700">
              <a:lnSpc>
                <a:spcPts val="2590"/>
              </a:lnSpc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a:hover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ts val="2595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red;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:60px;</a:t>
            </a:r>
          </a:p>
          <a:p>
            <a:pPr marL="12700">
              <a:lnSpc>
                <a:spcPts val="2595"/>
              </a:lnSpc>
            </a:pPr>
            <a:r>
              <a:rPr lang="en-US"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font-weight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bold;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text-decoration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overline;}</a:t>
            </a:r>
          </a:p>
          <a:p>
            <a:pPr marL="12700">
              <a:lnSpc>
                <a:spcPts val="2590"/>
              </a:lnSpc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a:active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marR="1616075">
              <a:lnSpc>
                <a:spcPts val="2590"/>
              </a:lnSpc>
              <a:spcBef>
                <a:spcPts val="185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green;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50px;  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text-decoration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line-through;}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6304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0091" y="1052736"/>
            <a:ext cx="8204834" cy="472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2735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div:first-child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ts val="2735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первый потомок своего родителя</a:t>
            </a:r>
          </a:p>
          <a:p>
            <a:pPr marL="12065">
              <a:lnSpc>
                <a:spcPts val="2735"/>
              </a:lnSpc>
              <a:spcBef>
                <a:spcPts val="915"/>
              </a:spcBef>
              <a:tabLst>
                <a:tab pos="355600" algn="l"/>
                <a:tab pos="356235" algn="l"/>
              </a:tabLst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div:last-child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ts val="2735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последний потомок своего родителя</a:t>
            </a:r>
          </a:p>
          <a:p>
            <a:pPr marL="12065">
              <a:lnSpc>
                <a:spcPct val="100000"/>
              </a:lnSpc>
              <a:spcBef>
                <a:spcPts val="910"/>
              </a:spcBef>
              <a:tabLst>
                <a:tab pos="355600" algn="l"/>
                <a:tab pos="356235" algn="l"/>
              </a:tabLst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a:nth-child(3)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ct val="100000"/>
              </a:lnSpc>
              <a:spcBef>
                <a:spcPts val="915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третий потомок (третья ссылка)</a:t>
            </a:r>
          </a:p>
          <a:p>
            <a:pPr marL="12065">
              <a:lnSpc>
                <a:spcPct val="100000"/>
              </a:lnSpc>
              <a:spcBef>
                <a:spcPts val="915"/>
              </a:spcBef>
              <a:tabLst>
                <a:tab pos="355600" algn="l"/>
                <a:tab pos="356235" algn="l"/>
              </a:tabLst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a:nth-child(2n+1)</a:t>
            </a:r>
            <a:endParaRPr sz="2400" i="1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>
              <a:lnSpc>
                <a:spcPct val="100000"/>
              </a:lnSpc>
              <a:spcBef>
                <a:spcPts val="910"/>
              </a:spcBef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1,3,5 … потомок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:first-of-type, :last-of-type, …</a:t>
            </a:r>
            <a:r>
              <a:rPr lang="ru-RU"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тоже самое,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только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учитывается</a:t>
            </a:r>
            <a:r>
              <a:rPr lang="ru-RU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7017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7544" y="1412776"/>
            <a:ext cx="8352928" cy="281487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90"/>
              </a:spcBef>
            </a:pP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частности, д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обавляют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содержимое к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элементу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390"/>
              </a:spcBef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285"/>
              </a:spcBef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::before </a:t>
            </a:r>
            <a:r>
              <a:rPr lang="ru-RU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начало</a:t>
            </a:r>
          </a:p>
          <a:p>
            <a:pPr marL="12700" algn="just">
              <a:lnSpc>
                <a:spcPct val="100000"/>
              </a:lnSpc>
              <a:spcBef>
                <a:spcPts val="290"/>
              </a:spcBef>
            </a:pPr>
            <a:r>
              <a:rPr sz="2400" b="1" i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::after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в конец</a:t>
            </a: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32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ts val="2590"/>
              </a:lnSpc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современному стандарту </a:t>
            </a: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пис</a:t>
            </a:r>
            <a:r>
              <a:rPr lang="ru-RU"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ыв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ать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два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двоеточия ::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2991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1" y="1340768"/>
            <a:ext cx="8630693" cy="4392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257162" y="624120"/>
            <a:ext cx="8630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GARMENTS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Dan Mall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6044" y="836712"/>
            <a:ext cx="8352928" cy="4851328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это селекторы</a:t>
            </a: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которые используют для вставки содержимого, которого нет в исходном 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коде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Их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 для стилизации определённой части выбранного элемента. </a:t>
            </a:r>
            <a:endParaRPr lang="ru-RU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Начинаются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они с двойного двоеточия: </a:t>
            </a:r>
            <a:endParaRPr lang="ru-RU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endParaRPr lang="ru-RU" sz="24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endParaRPr lang="ru-RU" sz="24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placeholder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endParaRPr lang="ru-RU" sz="24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first-letter</a:t>
            </a:r>
            <a:r>
              <a:rPr lang="ru-RU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4207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6044" y="836712"/>
            <a:ext cx="8352928" cy="78867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вставляет содержимое перед элементом.</a:t>
            </a:r>
            <a:endParaRPr lang="ru-RU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48" y="1841413"/>
            <a:ext cx="8366624" cy="2240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ru-RU" sz="2400" dirty="0">
                <a:solidFill>
                  <a:srgbClr val="BC606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ru-RU" sz="2400" dirty="0" err="1">
                <a:solidFill>
                  <a:srgbClr val="BC606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solidFill>
                <a:srgbClr val="4D4D4C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1" dirty="0" err="1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718C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400" dirty="0">
                <a:solidFill>
                  <a:srgbClr val="718C00"/>
                </a:solidFill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😀</a:t>
            </a:r>
            <a:r>
              <a:rPr lang="ru-RU" sz="2400" dirty="0">
                <a:solidFill>
                  <a:srgbClr val="718C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https://habrastorage.org/r/w1560/getpro/habr/upload_files/566/b9b/61c/566b9b61cb91028754bd3741ff2de0b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365104"/>
            <a:ext cx="3382430" cy="792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72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6044" y="836712"/>
            <a:ext cx="8352928" cy="78867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</a:t>
            </a: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вставляет содержимое после элемента.</a:t>
            </a:r>
            <a:endParaRPr lang="ru-RU" sz="4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endParaRPr lang="ru-RU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6044" y="191683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ru-RU" sz="2400" dirty="0">
                <a:solidFill>
                  <a:srgbClr val="BC606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ru-RU" sz="2400" dirty="0" err="1" smtClean="0">
                <a:solidFill>
                  <a:srgbClr val="BC606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endParaRPr lang="en-US" sz="2400" dirty="0" smtClean="0">
              <a:solidFill>
                <a:srgbClr val="BC606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ru-RU" sz="2400" b="1" dirty="0" err="1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solidFill>
                  <a:srgbClr val="718C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400" dirty="0" smtClean="0">
                <a:solidFill>
                  <a:srgbClr val="718C00"/>
                </a:solidFill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😀</a:t>
            </a:r>
            <a:r>
              <a:rPr lang="ru-RU" sz="2400" dirty="0" smtClean="0">
                <a:solidFill>
                  <a:srgbClr val="718C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400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https://habrastorage.org/r/w1560/getpro/habr/upload_files/2de/ea9/34a/2deea934a403fc051f4c8ffbdbbe213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39" y="4516599"/>
            <a:ext cx="3747538" cy="996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6044" y="1200163"/>
            <a:ext cx="8352928" cy="52206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путают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звучат они похоже, хотя по факту –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это совершенно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разные явления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Псевдоэлементы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добавляют содержимое. В отличие от них,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селекторы, которые выбирают элементы, находящиеся в определённом состоянии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hover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который позволяет применить правила 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к элементу только при наведении курсора на элемент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Синтаксически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начинается с двоеточия, а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двойного двоеточия.</a:t>
            </a:r>
            <a:endParaRPr lang="ru-RU" sz="4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Различие между </a:t>
            </a:r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псевдоэлементами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псевдоклассами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1570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692696"/>
            <a:ext cx="8352928" cy="5897768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нужд анимации можно воспользоваться следующими свойствами 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rotate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skew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positioning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Последующий пример базируется на свойствах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 </a:t>
            </a:r>
            <a:r>
              <a:rPr lang="ru-RU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Свойство </a:t>
            </a:r>
            <a:r>
              <a:rPr lang="ru-RU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устанавливает продолжительность изменений, чтобы анимация была плавной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изначально позволяет двигать, поворачивать, масштабировать и наклонять элемент.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Анимация посредством </a:t>
            </a:r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5852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Анимация посредством </a:t>
            </a:r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86508" y="908720"/>
            <a:ext cx="4572000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.box-1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100px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100px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.box-2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rotate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60deg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.box-3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  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.box-4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 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skew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(-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30deg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528" y="908720"/>
            <a:ext cx="8352928" cy="374333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свойство </a:t>
            </a:r>
            <a:r>
              <a:rPr lang="ru-RU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которые помогают контролировать поток документа и положение элемента в документе. </a:t>
            </a:r>
            <a:endParaRPr lang="ru-RU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Значение </a:t>
            </a:r>
            <a:r>
              <a:rPr lang="ru-RU" sz="24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endParaRPr lang="ru-RU" sz="2400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позволяет контролировать позицию элемента относительно себя в потоке документа. Например, можно перемещать объект, используя его изначальное положение в качестве точки отсчёта: 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Позиционирование экземпляров классов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793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Позиционирование экземпляров классов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62068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.box-2</a:t>
            </a:r>
            <a:r>
              <a:rPr lang="en-US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relative;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</a:t>
            </a:r>
            <a:r>
              <a:rPr lang="en-US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150px</a:t>
            </a:r>
            <a:r>
              <a:rPr lang="en-US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000" b="1" dirty="0" err="1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</a:t>
            </a:r>
            <a:r>
              <a:rPr lang="ru-RU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000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ru-RU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 descr="https://habrastorage.org/r/w1560/getpro/habr/upload_files/3af/b9b/3d9/3afb9b3d9dc7933aa604366e97a0afa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559680"/>
            <a:ext cx="4914359" cy="30968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251520" y="2780928"/>
            <a:ext cx="32403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Второй контейнер </a:t>
            </a:r>
            <a:r>
              <a:rPr lang="ru-RU" sz="2000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сдвигается вправо на 150 пикселей от изначального положения, но это не влияет на поток документа, поскольку пространство, заданное в макете, не меняется.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6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Позиционирование экземпляров классов</a:t>
            </a:r>
            <a:endParaRPr lang="ru-RU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692696"/>
            <a:ext cx="87129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Значение </a:t>
            </a:r>
            <a:r>
              <a:rPr lang="ru-RU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</a:t>
            </a:r>
            <a:endParaRPr lang="en-US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выставлении значения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удаляет элемент из обычного потока документа, перекрывая другие элементы.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 значением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располагается относительно блока со значением позиционирования 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родительского контейнера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такого блока рядом нет, в качестве точки отсчёта используется тело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 (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body&gt;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Позиционирование экземпляров классов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1052736"/>
            <a:ext cx="28803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.parent-container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4D4D4C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relative;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.box-1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4D4D4C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absolute;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20px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20px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.box-2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4D4D4C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absolute;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50px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err="1" smtClean="0">
                <a:solidFill>
                  <a:srgbClr val="EAB7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F5871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40px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https://habrastorage.org/r/w1560/getpro/habr/upload_files/096/041/3a3/0960413a3eda21825e549bf758dcc65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294" y="2204864"/>
            <a:ext cx="5469186" cy="2569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4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4" y="1340768"/>
            <a:ext cx="8766828" cy="4415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89094" y="611396"/>
            <a:ext cx="876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STEEL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Steffen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Knoeller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последовательности наложений</a:t>
            </a:r>
            <a:endParaRPr lang="ru-RU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6024" y="1113131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Свойство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</a:t>
            </a:r>
            <a:r>
              <a:rPr lang="ru-RU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позволяет накладывать элементы один на другой и менять порядок наложения.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находится выше по порядку наложения, он появится раньше элемента с низким значением: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2798926"/>
            <a:ext cx="2160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.box-1 </a:t>
            </a:r>
            <a:endParaRPr lang="en-US" sz="2000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z-index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.box-2 </a:t>
            </a:r>
            <a:endParaRPr lang="en-US" sz="2000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z-index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2798926"/>
            <a:ext cx="22322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.box-3 </a:t>
            </a:r>
            <a:endParaRPr lang="en-US" sz="2000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z-index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.box-4 </a:t>
            </a:r>
            <a:endParaRPr lang="en-US" sz="2000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z-index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4;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 descr="https://habrastorage.org/r/w1560/getpro/habr/upload_files/bc8/9c1/911/bc89c19116d306b6fa60ba6a53e02da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28" y="3066513"/>
            <a:ext cx="4430286" cy="2245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216024" y="5818038"/>
            <a:ext cx="873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работает только с элементами, которые были позиционированы с помощью свойства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Если у двух элементов одинаковый 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сверху будет тот, который стоит последним в разметке 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Анимирование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кнопки</a:t>
            </a:r>
            <a:endParaRPr lang="ru-RU" sz="32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8384" y="760929"/>
            <a:ext cx="47776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b="1" dirty="0" err="1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r>
              <a:rPr lang="en-US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Hover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b="1" dirty="0">
                <a:solidFill>
                  <a:srgbClr val="8959A8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https://habrastorage.org/r/w1560/getpro/habr/upload_files/d53/595/5f8/d535955f8d5998dc1c53c44f35fce869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193" r="1847" b="-1"/>
          <a:stretch/>
        </p:blipFill>
        <p:spPr bwMode="auto">
          <a:xfrm>
            <a:off x="298384" y="1379791"/>
            <a:ext cx="4274124" cy="432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298384" y="1923699"/>
            <a:ext cx="39855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000" dirty="0" err="1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000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text-decoration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none;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border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2px solid </a:t>
            </a:r>
            <a:r>
              <a:rPr lang="en-US" sz="2000" dirty="0">
                <a:solidFill>
                  <a:srgbClr val="764AB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#764abc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color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>
                <a:solidFill>
                  <a:srgbClr val="764AB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#764abc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padding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10px </a:t>
            </a: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20px;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border-radius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25px;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transition</a:t>
            </a:r>
            <a:r>
              <a:rPr lang="en-US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all 1s;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000" dirty="0" err="1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ru-RU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000" dirty="0" err="1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r>
              <a:rPr lang="ru-RU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 descr="https://habrastorage.org/r/w1560/getpro/habr/upload_files/acf/aff/ebe/acfaffebea23e48f9b3e6b3e161f670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4" y="5661248"/>
            <a:ext cx="4274124" cy="8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4644008" y="1286095"/>
            <a:ext cx="436049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Код должен готовить сам за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себя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: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убрать подчёркивание; добавить рамку в 2 </a:t>
            </a: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пкс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, перекрасить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кнопку в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указанный цвет. </a:t>
            </a: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Добавить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отступы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, скруглить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края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посредством изменения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радиуса границы. </a:t>
            </a:r>
            <a:endParaRPr lang="ru-RU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Добавить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длительность перехода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1 секунду. </a:t>
            </a:r>
            <a:endParaRPr lang="ru-RU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Любое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изменение кнопки будет длиться в течение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секунды,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плавно.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Значение позиционирования выставлено в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relative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,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поскольку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внутри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расположится </a:t>
            </a:r>
            <a:r>
              <a:rPr lang="ru-RU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псевдоэлемент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 Кнопка станет родительским контейнером, относительно которого будет меняться положение элемента со значением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absolute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 </a:t>
            </a:r>
            <a:endParaRPr lang="ru-RU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</a:rPr>
              <a:t>Результат представлен слева.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4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Анимирование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кнопки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908720"/>
            <a:ext cx="34563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 err="1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::before </a:t>
            </a:r>
            <a:endParaRPr lang="ru-RU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"";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absolute;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100%;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100%;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background-color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rgbClr val="764AB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#764abc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357188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1s;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23928" y="90872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 </a:t>
            </a: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псевдоэлемент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пустым свойством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есть внутри ничего нет. </a:t>
            </a:r>
            <a:endParaRPr lang="ru-RU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Позиционирование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него со значением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что удаляет элемент из обычного потока документов так, что он перекрывает кнопку, и устанавливает координаты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и 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равными нулю. </a:t>
            </a:r>
            <a:endParaRPr lang="ru-RU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пустой </a:t>
            </a:r>
            <a:r>
              <a:rPr lang="ru-RU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псевдоэлемент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прикрепляется к кнопке именно в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этой точке (слева сверху).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Ширина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высота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пустого элемента равными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родительского элемента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кнопки.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итоге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фон </a:t>
            </a: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псевдоэлемента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перекрашен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цвет кнопки 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дополнительным секундным переходом. Результат слева.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https://habrastorage.org/r/w1560/getpro/habr/upload_files/c9f/866/9f7/c9f8669f7b73d894cd4afc17428624f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36269"/>
            <a:ext cx="3672408" cy="768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9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Анимирование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кнопки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83968" y="908720"/>
            <a:ext cx="4211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добавления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для изменения контекста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наложения.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расположится за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кнопкой при помощи отрицательного значения 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Вводится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сдвига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влево на -100%.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908720"/>
            <a:ext cx="41044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ru-RU" dirty="0">
                <a:solidFill>
                  <a:srgbClr val="BC6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dirty="0" err="1">
                <a:solidFill>
                  <a:srgbClr val="BC6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/*...</a:t>
            </a:r>
            <a:r>
              <a:rPr lang="ru-RU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весь предыдущий код</a:t>
            </a:r>
            <a:r>
              <a:rPr lang="en-US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z-index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-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translateX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(-</a:t>
            </a:r>
            <a:r>
              <a:rPr lang="en-US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100%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 descr="https://habrastorage.org/r/w1560/getpro/habr/upload_files/d95/fcd/293/d95fcd293bf83b696542c5539fc3edb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23543"/>
            <a:ext cx="4104456" cy="561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Рисунок 7" descr="https://habrastorage.org/getpro/habr/upload_files/8af/960/4d0/8af9604d0a55748dcb6dcf10f7df790a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87664"/>
            <a:ext cx="4104456" cy="629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4283968" y="3698794"/>
            <a:ext cx="45365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 err="1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Псевдоэлементу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добавляется анимация, 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он возвращался в исходное положение, когда пользователь наводит курсор на кнопку. </a:t>
            </a:r>
            <a:endParaRPr lang="en-US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этого применён </a:t>
            </a:r>
            <a:r>
              <a:rPr lang="ru-RU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псевдокласс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i="1" dirty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i="1" dirty="0" err="1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hover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rgbClr val="111111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кнопку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наведён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курсор,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возвращается к позиции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7560" y="3687335"/>
            <a:ext cx="3960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ru-RU" dirty="0" err="1">
                <a:solidFill>
                  <a:srgbClr val="BC6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:hover</a:t>
            </a:r>
            <a:r>
              <a:rPr lang="ru-RU" dirty="0">
                <a:solidFill>
                  <a:srgbClr val="BC6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ru-RU" dirty="0" err="1">
                <a:solidFill>
                  <a:srgbClr val="BC6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b="1" dirty="0" err="1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translateX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RU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79512" y="3573016"/>
            <a:ext cx="8640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79512" y="5568536"/>
            <a:ext cx="201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ru-RU" dirty="0" err="1">
                <a:solidFill>
                  <a:srgbClr val="BC6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:hover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b="1" dirty="0" err="1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ru-RU" dirty="0" err="1">
                <a:solidFill>
                  <a:srgbClr val="F587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fff</a:t>
            </a: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Рисунок 14" descr="https://habrastorage.org/getpro/habr/upload_files/12b/e96/ad9/12be96ad9df24d028177bc9c33531471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6059281"/>
            <a:ext cx="4536504" cy="688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3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Анимирование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кнопки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11960" y="908719"/>
            <a:ext cx="4211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 к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самой кнопке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изменения пройдут плавно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Последний шаг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назначение свойству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overflow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hidden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кнопки,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скрыть любой элемент, выходящий за пределы контейнера.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скроет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проявится он только тогда,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вернётся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начальную позицию. 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908720"/>
            <a:ext cx="38884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 err="1">
                <a:solidFill>
                  <a:srgbClr val="C828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 smtClean="0">
              <a:solidFill>
                <a:srgbClr val="4D4D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algn="just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/* </a:t>
            </a:r>
            <a:r>
              <a:rPr lang="ru-RU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предыдущий </a:t>
            </a:r>
            <a:r>
              <a:rPr lang="ru-RU" dirty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</a:t>
            </a:r>
            <a:r>
              <a:rPr lang="en-US" dirty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text-decoration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none;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2px solid </a:t>
            </a:r>
            <a:r>
              <a:rPr lang="en-US" dirty="0">
                <a:solidFill>
                  <a:srgbClr val="764AB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#764abc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rgbClr val="764AB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#764abc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padding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10px 20px;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border-radius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25px;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all 1s;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b="1" dirty="0" err="1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ru-RU" dirty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r>
              <a:rPr lang="ru-RU" dirty="0" smtClean="0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dirty="0" smtClean="0">
              <a:solidFill>
                <a:srgbClr val="11111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/* </a:t>
            </a:r>
            <a:r>
              <a:rPr lang="ru-RU" dirty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предыдущий код</a:t>
            </a:r>
            <a:r>
              <a:rPr lang="en-US" dirty="0">
                <a:solidFill>
                  <a:srgbClr val="8E90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*/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smtClean="0">
                <a:solidFill>
                  <a:srgbClr val="EAB7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overflow</a:t>
            </a:r>
            <a:r>
              <a:rPr lang="en-US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hidden;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4D4D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Рисунок 12" descr="https://habrastorage.org/getpro/habr/upload_files/f65/8ed/67b/f658ed67b65722cec8bfbd162e087ea3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90069"/>
            <a:ext cx="6953250" cy="85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12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68790" y="1556792"/>
            <a:ext cx="3607435" cy="3042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#id </a:t>
            </a:r>
            <a:endParaRPr lang="ru-RU" sz="2800" b="1" kern="0" dirty="0" smtClean="0">
              <a:solidFill>
                <a:srgbClr val="E36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1009" marR="5080">
              <a:lnSpc>
                <a:spcPct val="100000"/>
              </a:lnSpc>
            </a:pPr>
            <a:r>
              <a:rPr sz="2800" b="1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prop1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value1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 </a:t>
            </a:r>
            <a:r>
              <a:rPr sz="2800" b="1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prop2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value2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461009">
              <a:lnSpc>
                <a:spcPct val="100000"/>
              </a:lnSpc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marL="461009">
              <a:lnSpc>
                <a:spcPct val="100000"/>
              </a:lnSpc>
            </a:pPr>
            <a:r>
              <a:rPr sz="2800" b="1" kern="0" dirty="0" err="1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propN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valueN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Селекторы идентификаторов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5612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4888" y="1196752"/>
            <a:ext cx="7635240" cy="46711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&lt;style&gt;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marR="1898650" algn="just">
              <a:lnSpc>
                <a:spcPct val="100000"/>
              </a:lnSpc>
            </a:pP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#small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8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10px} </a:t>
            </a:r>
            <a:endParaRPr lang="ru-RU" sz="28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marR="1898650" algn="just">
              <a:lnSpc>
                <a:spcPct val="100000"/>
              </a:lnSpc>
            </a:pPr>
            <a:r>
              <a:rPr sz="28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8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font-size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50px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898650" algn="just">
              <a:lnSpc>
                <a:spcPct val="100000"/>
              </a:lnSpc>
            </a:pP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2800" b="1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sz="2800" b="1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1898650" algn="just">
              <a:lnSpc>
                <a:spcPct val="100000"/>
              </a:lnSpc>
            </a:pP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algn="just">
              <a:lnSpc>
                <a:spcPct val="100000"/>
              </a:lnSpc>
              <a:spcBef>
                <a:spcPts val="770"/>
              </a:spcBef>
              <a:tabLst>
                <a:tab pos="355600" algn="l"/>
                <a:tab pos="356235" algn="l"/>
              </a:tabLst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&lt;h1 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=“small”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Маленький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&lt;h2 </a:t>
            </a:r>
            <a:r>
              <a:rPr sz="28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=“big”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Большой</a:t>
            </a:r>
            <a:r>
              <a:rPr sz="2800" b="1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&lt;/h1&gt;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4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Идентификатор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должен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быть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уникальным</a:t>
            </a:r>
            <a:r>
              <a:rPr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sz="28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рамках</a:t>
            </a:r>
            <a:r>
              <a:rPr sz="2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8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</a:t>
            </a:r>
            <a:endParaRPr sz="2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Идентификаторы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894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908720"/>
            <a:ext cx="87129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</a:t>
            </a:r>
            <a:r>
              <a:rPr lang="ru-RU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(Блок-Элемент-Модификатор)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i="1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методология </a:t>
            </a:r>
            <a:r>
              <a:rPr lang="ru-RU" i="1" dirty="0" err="1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ru-RU" i="1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-разработки</a:t>
            </a:r>
            <a:r>
              <a:rPr lang="ru-RU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также набор интерфейсных библиотек, </a:t>
            </a:r>
            <a:r>
              <a:rPr lang="ru-RU" dirty="0" err="1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фреймворков</a:t>
            </a:r>
            <a:r>
              <a:rPr lang="ru-RU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вспомогательных инструментов</a:t>
            </a:r>
            <a:r>
              <a:rPr lang="ru-RU" dirty="0" smtClean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solidFill>
                <a:srgbClr val="20212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понятия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«Блок», «элемент» и «модификатор» – основные термины БЭМ. Это необходимые и достаточные понятия для описания интерфейса любой сложности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Блок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Блок – это независимый интерфейсный компонент. Блок может быть простым или составным (содержать другие блоки). При создании блока нужно обеспечивать возможность его использования в любом месте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-страницы, а также повторения в том же самом месте страницы (родительском элементе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Блок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должен включать в себя всю реализацию, необходимую для представления части интерфейса, которую он выражает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692696"/>
            <a:ext cx="87129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– это составная часть блока. Элементы контекстно-зависимы: они имеют смысл только в рамках своего блока. Элемент – не обязательная составляющая блока, небольшие блоки обходятся без элементов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Модификатор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Модификатор – это свойство блока или элемента, задающее изменения в их внешнем виде или поведении. Модификатор может быть булевым (например,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button_big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или парой ключ-значение (например,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menu_type_bullet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menu_type_numbers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У блока или элемента может быть несколько модификаторов одновременно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создания БЭМ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 предлагает общую семантическую модель для всех технологий, использующихся во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фронтэнд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разработке (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шаблоны и др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Используя понятия «блок», «элемент» и «модификатор» можно описать древовидную структуру документа. Такое описание называется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BEM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является семантическим представлением интерфейса, абстракцией над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4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764704"/>
            <a:ext cx="87129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Применение БЭМ в различных </a:t>
            </a:r>
            <a:r>
              <a:rPr lang="ru-RU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-технологиях 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HTML/CSS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HTML/CSS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блоки, элементы и модификаторы представлены в виде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-классов, названных согласно правилам именования (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naming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блоков могут быть расположены на одном и том же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-узле, в этом случае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-узлу назначается 2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-класса. На одном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-узле также могут быть одновременно расположены блок и элемент другого блока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именования БЭМ-классов от Яндекса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блока соответствует имени блока. Для разделения слов в сложных именах блоков используется дефис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9" y="1340768"/>
            <a:ext cx="8633618" cy="437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07504" y="620688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APOTHECARY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Trent Walton</a:t>
            </a:r>
            <a:endParaRPr lang="en-US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 элемента содержит имя блока и имя элемента, разделённые двумя знаками 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underscore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нижнее подчёркивание, «земля»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panel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модификатора содержит имя блока и имя модификатора, разделённые одним знаком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underscore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том случае, если модификатор –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пара ключ-значение, они тоже разделяются знаком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underscore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Для модификатора элемента в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-классе сохраняются и имя блока, и имя элемента.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 модификатора используется в паре с классом своего блока (или элемента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algn="just"/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header_christmas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endParaRPr lang="ru-RU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&lt;!--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Christmas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edition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--&gt;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item_current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button_theme_night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tabbed-pane_disabled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именования БЭМ-классов от Гарри Робертса 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Альтернативные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именования были предложены Гарри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Робертсом.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 советует использовать 2 дефиса для разделения имён блока и элементов от модификатора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christmas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endParaRPr lang="en-US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&lt;!--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Christmas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edition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--&gt;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theme_night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disabled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7721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Префиксы 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правила именования рекомендуют использовать префиксы. Так, все классы блоков могут начинаться с префикса 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="b-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="b-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="b-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="b-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Префиксы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Иногда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качестве префикса используют сокращённое имя проекта. Например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OrangePool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op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op-header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op-menu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op-button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op-tabbed-pane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"&gt;...&lt;/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 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работает с абстрактной структурой блоков-элементов и модификаторов, не обращаясь к лежащим за ним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-узлам и их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-классам напрямую.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Кроме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того, для идентификации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-узлов не используются дополнительные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-классы "специально для 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".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обеспечения такой возможности используется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фреймворк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собственный набор хелперов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Хелперы для работы с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БЭМ-структурой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каждому блоку с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-функциональностью соответствует объект, его методы позволяют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обращаться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вложенным элементам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предположим, что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blockObj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указывает на объект блока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blockObj.elem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('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panel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');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возвращает элементы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panel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 </a:t>
            </a:r>
          </a:p>
          <a:p>
            <a:pPr algn="just"/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работать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модификаторами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предположим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что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blockObj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указывает на объект блока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blockObj.setMod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('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disabled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');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устанавливает модификатор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tabbed-pane_disabled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algn="just"/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blockObj.delMod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('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disabled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'); // удаляет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модификатор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7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548680"/>
            <a:ext cx="871296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Реакция на установку/удаление модификаторов </a:t>
            </a:r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модификатор отражает состояние блока, при назначении модификатора блок или элемент должен быть приведён в соответствующее состояние.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изменения внешнего вида достаточно назначения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-класса модификатора.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 сложных случаях приведение блока в нужное состояние требует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-функциональности. Поэтому у используемого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-фреймворка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должна быть возможность декларировать список действий, соответствующий модификатору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BlockObj.on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({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{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//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делать что-то при активном состоянии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},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disabled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{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//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делать что-то при переводе в недоступное состояние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});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Шаблоны </a:t>
            </a:r>
          </a:p>
          <a:p>
            <a:pPr algn="just"/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Файловая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проекта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файловой системе блоки, элементы и модификаторы представлены в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виде, собственно,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файлов своих реализаций в различных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-технологиях.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Файлы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относящиеся к одному блоку, объединяют в один каталог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Плоская структура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Самая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простая структура проекта не предполагает вложенности в каталоге блоков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button.css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button.js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button.tpl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button__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control.css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43808" y="44371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header.css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header.tpl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header_christmas.css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796136" y="4427960"/>
            <a:ext cx="3132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tabbed-pane.css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tabbed-pane.js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tabbed-pane.tpl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БЭМ-методология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Вложенная структура </a:t>
            </a:r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больших проектах или библиотеках удобно использовать вложенную файловую структуру блока, где для элементов и модификаторов выделяются каталоги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__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button__control.css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button.css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button.js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button.tpl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31840" y="2276872"/>
            <a:ext cx="29523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_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christmas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header_christmas.css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header.css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header.tpl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28184" y="2276872"/>
            <a:ext cx="2700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tabbed-pane.css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tabbed-pane.js</a:t>
            </a:r>
          </a:p>
          <a:p>
            <a:pPr algn="just"/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tabbed-pane.tpl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Zen Garden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" y="1484784"/>
            <a:ext cx="8421809" cy="4246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107504" y="620688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 </a:t>
            </a:r>
            <a:r>
              <a:rPr lang="en-US" i="1" cap="al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FILLER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Elliot Jay Stocks</a:t>
            </a:r>
            <a:endParaRPr lang="en-US" b="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692696"/>
            <a:ext cx="8568952" cy="5899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 </a:t>
            </a:r>
            <a:r>
              <a:rPr sz="20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селектора</a:t>
            </a:r>
            <a:r>
              <a:rPr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определяется</a:t>
            </a:r>
            <a:r>
              <a:rPr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компонентами самого селектора. </a:t>
            </a:r>
            <a:endParaRPr lang="en-US" sz="20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endParaRPr lang="en-US"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sz="20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Значение</a:t>
            </a:r>
            <a:r>
              <a:rPr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специфичности </a:t>
            </a:r>
            <a:r>
              <a:rPr sz="20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состоит</a:t>
            </a:r>
            <a:r>
              <a:rPr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</a:t>
            </a:r>
            <a:r>
              <a:rPr lang="en-US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трёх</a:t>
            </a:r>
            <a:r>
              <a:rPr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(иногда </a:t>
            </a:r>
            <a:r>
              <a:rPr sz="20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четыр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ё</a:t>
            </a:r>
            <a:r>
              <a:rPr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частей:  </a:t>
            </a:r>
            <a:r>
              <a:rPr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0,0,0</a:t>
            </a:r>
            <a:endParaRPr lang="ru-RU" sz="20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endParaRPr lang="ru-RU"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алгоритм, благодаря которому браузер определяет, какие именно стили из всего набора применить к элементу. </a:t>
            </a:r>
            <a:endParaRPr lang="ru-RU" sz="20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вычислениях участвуют </a:t>
            </a:r>
            <a:r>
              <a:rPr lang="ru-RU" sz="20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-селекторы. Если одному и тому же элементу подходит сразу несколько </a:t>
            </a:r>
            <a:r>
              <a:rPr lang="ru-RU" sz="20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-правил с разными селекторами, то браузер применяет те стили, вес селектора которых больше. </a:t>
            </a:r>
            <a:endParaRPr lang="ru-RU" sz="20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каскада «кто ниже, тот и выигрывает» при этом может нарушаться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одно из базовых понятий в </a:t>
            </a:r>
            <a:r>
              <a:rPr lang="ru-RU" sz="20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sz="20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19435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20" y="692696"/>
            <a:ext cx="8568952" cy="4937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браузер взвешивает 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селектор?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Ниже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перечислены типы селекторов по убыванию специфичности:</a:t>
            </a:r>
          </a:p>
          <a:p>
            <a:pPr lvl="0" algn="just"/>
            <a:endParaRPr lang="ru-RU" sz="20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Селекторы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идентификатору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0" algn="just"/>
            <a:endParaRPr lang="ru-RU" sz="20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Селекторы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классу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селекторы по атрибуту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 селекторы с </a:t>
            </a:r>
            <a:r>
              <a:rPr lang="ru-RU" sz="20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0" algn="just"/>
            <a:endParaRPr lang="ru-RU" sz="20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Селекторы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тегу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селекторы с </a:t>
            </a:r>
            <a:r>
              <a:rPr lang="ru-RU" sz="20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Комбинаторы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+, &gt;, ~, 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универсальный селектор *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веса не имеют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и 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принимают вес наиболее специфичного селектора внутри скобок.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3298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endParaRPr lang="ru-RU" sz="32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79662"/>
              </p:ext>
            </p:extLst>
          </p:nvPr>
        </p:nvGraphicFramePr>
        <p:xfrm>
          <a:off x="457708" y="1340768"/>
          <a:ext cx="8229600" cy="42672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88859836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5046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Селектор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Вес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723733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#block section &gt; .list 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56779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div#some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1.0.1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088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#</a:t>
                      </a:r>
                      <a:r>
                        <a:rPr lang="ru-RU" sz="20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some</a:t>
                      </a:r>
                      <a:endParaRPr lang="ru-RU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7864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* .list 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0.1.1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7123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.class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7551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section h1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881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section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0.0.1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37545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56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620688"/>
            <a:ext cx="871296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i="1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-свойства, написанные в </a:t>
            </a:r>
            <a:r>
              <a:rPr lang="ru-RU" u="sng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атрибуте </a:t>
            </a:r>
            <a:r>
              <a:rPr lang="ru-RU" i="1" u="sng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внутри </a:t>
            </a:r>
            <a:r>
              <a:rPr lang="ru-RU" i="1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-разметки, перебивают свойства, написанные для этого элемента во внешних </a:t>
            </a:r>
            <a:r>
              <a:rPr lang="ru-RU" i="1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-файлах или внутри тега </a:t>
            </a:r>
            <a:r>
              <a:rPr lang="ru-RU" i="1" u="sng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i="1" u="sng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ru-RU" i="1" u="sng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Так что формально </a:t>
            </a:r>
            <a:r>
              <a:rPr lang="ru-RU" u="sng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атрибут </a:t>
            </a:r>
            <a:r>
              <a:rPr lang="ru-RU" i="1" u="sng" dirty="0" err="1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самый специфичный, у него самый большой вес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rgbClr val="282A2E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Иногда его добавляют в формулу в виде четвёртой цифры, стоящей перед всеми. Посмотрим на примере</a:t>
            </a:r>
            <a:r>
              <a:rPr lang="en-US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E4564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 </a:t>
            </a:r>
            <a:r>
              <a:rPr lang="en-US" dirty="0">
                <a:solidFill>
                  <a:srgbClr val="B76B0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0A14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"element"</a:t>
            </a:r>
            <a:r>
              <a:rPr lang="en-US" dirty="0">
                <a:solidFill>
                  <a:srgbClr val="E4564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B76B0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0A14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"this"</a:t>
            </a:r>
            <a:r>
              <a:rPr lang="en-US" dirty="0">
                <a:solidFill>
                  <a:srgbClr val="E4564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B76B0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0A14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color: purple; border: none</a:t>
            </a:r>
            <a:r>
              <a:rPr lang="en-US" dirty="0">
                <a:solidFill>
                  <a:srgbClr val="50A14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text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dirty="0">
                <a:solidFill>
                  <a:srgbClr val="E4564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50A14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50A14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div.element#this</a:t>
            </a:r>
            <a:r>
              <a:rPr lang="en-US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E4564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green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E45649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border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B76B0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 solid red</a:t>
            </a:r>
            <a:r>
              <a:rPr lang="en-US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383A42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селектора в </a:t>
            </a:r>
            <a:r>
              <a:rPr lang="ru-RU" i="1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будет специфичность 1.1.1, потому что там указан один идентификатор, один класс и один селектор тега. Но в итоге текст в блоке будет пурпурным, а рамки не будет совсем. Потому что у тега </a:t>
            </a:r>
            <a:r>
              <a:rPr lang="ru-RU" i="1" dirty="0" err="1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вес равен 1.0.0.0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3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9552" y="980728"/>
            <a:ext cx="8356540" cy="402610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универсальный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0,0,0,0	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44488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0,0,0,1	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div, span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атрибутов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0,0,1,0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some-atribute]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классов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0,0,1,0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class=“some-class”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псевдоклассов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0,0,1,0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псевдоэлементов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0,0,1,0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идентификаторов + 0,1,0,0 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#some-id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2871788" algn="l"/>
                <a:tab pos="5019675" algn="l"/>
              </a:tabLst>
            </a:pPr>
            <a:r>
              <a:rPr sz="24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inline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стиль</a:t>
            </a:r>
            <a:r>
              <a:rPr lang="ru-RU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1,0,0,0	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 </a:t>
            </a:r>
            <a:r>
              <a:rPr lang="ru-RU"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marL="12065">
              <a:lnSpc>
                <a:spcPct val="100000"/>
              </a:lnSpc>
              <a:spcBef>
                <a:spcPts val="580"/>
              </a:spcBef>
              <a:tabLst>
                <a:tab pos="5294313" algn="l"/>
              </a:tabLst>
            </a:pPr>
            <a:r>
              <a:rPr lang="ru-RU"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kern="0" dirty="0" smtClean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2400" kern="0" dirty="0">
                <a:solidFill>
                  <a:srgbClr val="E36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=“prop:value;”&gt;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5589240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https://www.codecaptain.io/tools/css-specificity-calculator</a:t>
            </a:r>
          </a:p>
        </p:txBody>
      </p:sp>
    </p:spTree>
    <p:extLst>
      <p:ext uri="{BB962C8B-B14F-4D97-AF65-F5344CB8AC3E}">
        <p14:creationId xmlns:p14="http://schemas.microsoft.com/office/powerpoint/2010/main" val="158258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9641" y="1556792"/>
            <a:ext cx="7785734" cy="393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29285" indent="-343535" algn="just">
              <a:lnSpc>
                <a:spcPct val="100000"/>
              </a:lnSpc>
              <a:spcBef>
                <a:spcPts val="100"/>
              </a:spcBef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Самый высокий приоритет имеет атрибут 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перекрывает все селекторы описанные в  стилях.</a:t>
            </a:r>
          </a:p>
          <a:p>
            <a:pPr marL="355600" marR="2026920" indent="-343535" algn="just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Второе место занимает </a:t>
            </a:r>
            <a:r>
              <a:rPr sz="2400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присутствие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селекторе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i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some-id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355600" marR="5080" indent="-343535" algn="just">
              <a:lnSpc>
                <a:spcPct val="100000"/>
              </a:lnSpc>
              <a:spcBef>
                <a:spcPts val="575"/>
              </a:spcBef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Далее идут все атрибуты (в том числе и атрибут 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и 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псевдоклассы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pseudo-classes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в селекторе.</a:t>
            </a:r>
          </a:p>
          <a:p>
            <a:pPr marL="355600" marR="678815" indent="-343535" algn="just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355600" algn="l"/>
                <a:tab pos="356235" algn="l"/>
              </a:tabLst>
            </a:pP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Самый низкий приоритет у селекторов с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именами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sz="2400" kern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псевдоэлементами</a:t>
            </a:r>
            <a:r>
              <a:rPr lang="ru-RU"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sz="2400" i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pseudo-elements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специфичности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6752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036" y="764704"/>
            <a:ext cx="8496943" cy="5565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red;}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специфичность = 0,0,0,1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lang="ru-RU" sz="2400" kern="0" dirty="0" smtClean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 em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purple;}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специфичность = 0,0,0,2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lang="ru-RU" sz="2400" kern="0" dirty="0" smtClean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.grape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purple;}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специфичность = 0,0,1,0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lang="ru-RU" sz="2400" kern="0" dirty="0" smtClean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algn="just">
              <a:lnSpc>
                <a:spcPct val="100000"/>
              </a:lnSpc>
            </a:pP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9525" algn="just">
              <a:lnSpc>
                <a:spcPct val="100000"/>
              </a:lnSpc>
            </a:pP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*.bright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yellow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;} /* специфичность = 0,0,1,0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lang="ru-RU" sz="2400" kern="0" dirty="0" smtClean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9525" algn="just">
              <a:lnSpc>
                <a:spcPct val="100000"/>
              </a:lnSpc>
            </a:pPr>
            <a:endParaRPr lang="ru-RU" sz="2400" kern="0" dirty="0" smtClean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9525" algn="just">
              <a:lnSpc>
                <a:spcPct val="100000"/>
              </a:lnSpc>
            </a:pPr>
            <a:r>
              <a:rPr sz="2400" kern="0" dirty="0" err="1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p.bright</a:t>
            </a:r>
            <a:r>
              <a:rPr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em.dark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maroon;} 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9525" algn="just">
              <a:lnSpc>
                <a:spcPct val="100000"/>
              </a:lnSpc>
            </a:pP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 =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0,0,2,2</a:t>
            </a:r>
            <a:r>
              <a:rPr lang="ru-RU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ct val="100000"/>
              </a:lnSpc>
            </a:pPr>
            <a:endParaRPr lang="ru-RU" sz="2400" kern="0" dirty="0" smtClean="0">
              <a:solidFill>
                <a:srgbClr val="375F9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id216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blue;}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специфичность = 0,1,0,0 */  </a:t>
            </a:r>
            <a:endParaRPr lang="ru-RU" sz="2400" kern="0" dirty="0" smtClean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ct val="100000"/>
              </a:lnSpc>
            </a:pPr>
            <a:endParaRPr lang="ru-RU" sz="2400" kern="0" dirty="0">
              <a:solidFill>
                <a:srgbClr val="7E7E7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kern="0" dirty="0" err="1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div#sidebar</a:t>
            </a:r>
            <a:r>
              <a:rPr sz="2400" kern="0" dirty="0" smtClean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375F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*[href] 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sz="2400" kern="0" dirty="0">
                <a:solidFill>
                  <a:srgbClr val="00AF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silver;} </a:t>
            </a:r>
            <a:endParaRPr lang="ru-RU" sz="2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 </a:t>
            </a:r>
            <a:r>
              <a:rPr sz="2400" kern="0" dirty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 =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0,1,1,1</a:t>
            </a:r>
            <a:r>
              <a:rPr lang="ru-RU" sz="2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solidFill>
                  <a:srgbClr val="7E7E7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*/</a:t>
            </a:r>
            <a:endParaRPr sz="2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20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b="1" dirty="0" err="1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endParaRPr lang="en-US" b="1" dirty="0" smtClean="0">
              <a:solidFill>
                <a:srgbClr val="282A2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Ключевое слово </a:t>
            </a:r>
            <a:r>
              <a:rPr lang="ru-RU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нарушает все установленные спецификацией законы и насильно применяет свойство, после которого написано. Ему 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важны правила, назначенные 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селектор </a:t>
            </a:r>
            <a:r>
              <a:rPr lang="ru-RU" i="1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внутри которого это свойство написано. Будет так, и никак иначе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solidFill>
                <a:srgbClr val="282A2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Формально это ключевое слово не имеет отношения к концепции специфичности. Но 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нельзя 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принимать 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 внимание</a:t>
            </a: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solidFill>
                <a:srgbClr val="282A2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Тут к месту будет ещё раз напомнить, что ключевое слово </a:t>
            </a:r>
            <a:r>
              <a:rPr lang="ru-RU" i="1" u="sng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i="1" u="sng" dirty="0" err="1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всегда стоит использовать с осторожностью и не злоупотреблять им. </a:t>
            </a:r>
            <a:endParaRPr lang="ru-RU" dirty="0" smtClean="0">
              <a:solidFill>
                <a:srgbClr val="282A2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endParaRPr lang="ru-RU" dirty="0">
              <a:solidFill>
                <a:srgbClr val="282A2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том числе из-за того, что оно нарушает естественную работу специфичности и 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каскада</a:t>
            </a:r>
            <a:r>
              <a:rPr lang="ru-RU" dirty="0">
                <a:solidFill>
                  <a:srgbClr val="282A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Исходно:</a:t>
            </a:r>
          </a:p>
          <a:p>
            <a:pPr algn="just"/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этом случае, несмотря на то, что синий цвет применяется к заголовку после красного, в результате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получится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же красный заголовок.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Потому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что первый селектор является более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специфичным.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0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2" y="35913"/>
            <a:ext cx="907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Специфичность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селекторов</a:t>
            </a:r>
            <a:endParaRPr lang="ru-RU" sz="32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980728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Тот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 пример, но с </a:t>
            </a: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ru-RU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.title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red;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.title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blue !important;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будет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синим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Свойство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нарушает естественный поток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написанных правил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менее приоритетным стилям даёт наибольший приоритет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2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3571</Words>
  <Application>Microsoft Office PowerPoint</Application>
  <PresentationFormat>Экран (4:3)</PresentationFormat>
  <Paragraphs>1361</Paragraphs>
  <Slides>126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126</vt:i4>
      </vt:variant>
    </vt:vector>
  </HeadingPairs>
  <TitlesOfParts>
    <vt:vector size="136" baseType="lpstr">
      <vt:lpstr>SimSun</vt:lpstr>
      <vt:lpstr>Arial</vt:lpstr>
      <vt:lpstr>Calibri</vt:lpstr>
      <vt:lpstr>Consolas</vt:lpstr>
      <vt:lpstr>Courier New</vt:lpstr>
      <vt:lpstr>Segoe UI Symbol</vt:lpstr>
      <vt:lpstr>Tahoma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Антон Игоревич Сафронов</dc:creator>
  <cp:lastModifiedBy>Антон Сафронов</cp:lastModifiedBy>
  <cp:revision>258</cp:revision>
  <dcterms:created xsi:type="dcterms:W3CDTF">2013-09-03T11:47:49Z</dcterms:created>
  <dcterms:modified xsi:type="dcterms:W3CDTF">2023-09-10T19:05:01Z</dcterms:modified>
</cp:coreProperties>
</file>